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0" r:id="rId1"/>
  </p:sldMasterIdLst>
  <p:sldIdLst>
    <p:sldId id="256" r:id="rId2"/>
    <p:sldId id="341" r:id="rId3"/>
    <p:sldId id="342" r:id="rId4"/>
    <p:sldId id="384" r:id="rId5"/>
    <p:sldId id="386" r:id="rId6"/>
    <p:sldId id="385" r:id="rId7"/>
    <p:sldId id="383" r:id="rId8"/>
    <p:sldId id="314" r:id="rId9"/>
    <p:sldId id="382" r:id="rId10"/>
    <p:sldId id="381" r:id="rId11"/>
    <p:sldId id="380" r:id="rId12"/>
    <p:sldId id="316" r:id="rId13"/>
    <p:sldId id="354" r:id="rId14"/>
    <p:sldId id="356" r:id="rId15"/>
    <p:sldId id="355" r:id="rId16"/>
    <p:sldId id="343" r:id="rId17"/>
    <p:sldId id="346" r:id="rId18"/>
    <p:sldId id="345" r:id="rId19"/>
    <p:sldId id="344" r:id="rId20"/>
    <p:sldId id="348" r:id="rId21"/>
    <p:sldId id="349" r:id="rId22"/>
    <p:sldId id="350" r:id="rId23"/>
    <p:sldId id="351" r:id="rId24"/>
    <p:sldId id="352" r:id="rId25"/>
    <p:sldId id="353" r:id="rId26"/>
    <p:sldId id="317" r:id="rId27"/>
    <p:sldId id="320" r:id="rId28"/>
    <p:sldId id="322" r:id="rId29"/>
    <p:sldId id="324" r:id="rId30"/>
    <p:sldId id="364" r:id="rId31"/>
    <p:sldId id="366" r:id="rId32"/>
    <p:sldId id="363" r:id="rId33"/>
    <p:sldId id="365" r:id="rId34"/>
    <p:sldId id="362" r:id="rId35"/>
    <p:sldId id="358" r:id="rId36"/>
    <p:sldId id="360" r:id="rId37"/>
    <p:sldId id="359" r:id="rId38"/>
    <p:sldId id="357" r:id="rId39"/>
    <p:sldId id="323" r:id="rId40"/>
    <p:sldId id="326" r:id="rId41"/>
    <p:sldId id="328" r:id="rId42"/>
    <p:sldId id="329" r:id="rId43"/>
    <p:sldId id="330" r:id="rId44"/>
    <p:sldId id="331" r:id="rId45"/>
    <p:sldId id="332" r:id="rId46"/>
    <p:sldId id="333" r:id="rId47"/>
    <p:sldId id="334" r:id="rId48"/>
    <p:sldId id="336" r:id="rId49"/>
    <p:sldId id="367" r:id="rId50"/>
    <p:sldId id="368" r:id="rId51"/>
    <p:sldId id="369" r:id="rId52"/>
    <p:sldId id="370" r:id="rId53"/>
    <p:sldId id="371" r:id="rId54"/>
    <p:sldId id="372" r:id="rId55"/>
    <p:sldId id="373" r:id="rId56"/>
    <p:sldId id="374" r:id="rId57"/>
    <p:sldId id="375" r:id="rId58"/>
    <p:sldId id="376" r:id="rId59"/>
    <p:sldId id="377" r:id="rId60"/>
    <p:sldId id="378" r:id="rId61"/>
    <p:sldId id="379" r:id="rId62"/>
    <p:sldId id="338" r:id="rId63"/>
    <p:sldId id="339" r:id="rId64"/>
    <p:sldId id="312" r:id="rId6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BD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7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hdphoto1.wdp>
</file>

<file path=ppt/media/hdphoto2.wdp>
</file>

<file path=ppt/media/image1.jpeg>
</file>

<file path=ppt/media/image10.jpeg>
</file>

<file path=ppt/media/image100.png>
</file>

<file path=ppt/media/image11.jpe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755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731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50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782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604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821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685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827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156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261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4/18/2021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826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519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11" Type="http://schemas.openxmlformats.org/officeDocument/2006/relationships/image" Target="../media/image14.png"/><Relationship Id="rId5" Type="http://schemas.openxmlformats.org/officeDocument/2006/relationships/image" Target="../media/image8.jpeg"/><Relationship Id="rId10" Type="http://schemas.openxmlformats.org/officeDocument/2006/relationships/image" Target="../media/image13.png"/><Relationship Id="rId4" Type="http://schemas.openxmlformats.org/officeDocument/2006/relationships/image" Target="../media/image7.jpeg"/><Relationship Id="rId9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image" Target="../media/image1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10" Type="http://schemas.openxmlformats.org/officeDocument/2006/relationships/image" Target="../media/image2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10" Type="http://schemas.openxmlformats.org/officeDocument/2006/relationships/image" Target="../media/image2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0" Type="http://schemas.openxmlformats.org/officeDocument/2006/relationships/image" Target="../media/image22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7" y="4389119"/>
            <a:ext cx="8959055" cy="1677383"/>
          </a:xfrm>
        </p:spPr>
        <p:txBody>
          <a:bodyPr>
            <a:normAutofit/>
          </a:bodyPr>
          <a:lstStyle/>
          <a:p>
            <a:r>
              <a:rPr lang="en-US" dirty="0" err="1"/>
              <a:t>Przemysław</a:t>
            </a:r>
            <a:r>
              <a:rPr lang="en-US" dirty="0"/>
              <a:t> </a:t>
            </a:r>
            <a:r>
              <a:rPr lang="en-US" dirty="0" err="1"/>
              <a:t>Sekuła</a:t>
            </a:r>
            <a:endParaRPr lang="en-US" dirty="0"/>
          </a:p>
          <a:p>
            <a:endParaRPr lang="en-US" dirty="0"/>
          </a:p>
          <a:p>
            <a:r>
              <a:rPr lang="en-US" i="1" dirty="0"/>
              <a:t>Based on ‘Deep learning’ by Andrew NG. Couse is available at: https://www.coursera.org/learn/neural-networks-deep-learning/</a:t>
            </a:r>
          </a:p>
        </p:txBody>
      </p:sp>
    </p:spTree>
    <p:extLst>
      <p:ext uri="{BB962C8B-B14F-4D97-AF65-F5344CB8AC3E}">
        <p14:creationId xmlns:p14="http://schemas.microsoft.com/office/powerpoint/2010/main" val="2151552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2A2B-C876-4920-A898-D40A0D3ED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Images</a:t>
            </a:r>
          </a:p>
        </p:txBody>
      </p:sp>
      <p:pic>
        <p:nvPicPr>
          <p:cNvPr id="10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351" y="1767090"/>
            <a:ext cx="3327864" cy="218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4625573" y="2856015"/>
            <a:ext cx="1035669" cy="3806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5661242" y="2532849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FCFF54-1E97-44CA-88AE-2E75428CD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35" y="4071997"/>
            <a:ext cx="3872380" cy="232602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147098" y="4514313"/>
                <a:ext cx="604012" cy="1238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134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93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142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7098" y="4514313"/>
                <a:ext cx="604012" cy="12380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5310371" y="4887826"/>
                <a:ext cx="788677" cy="13304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03BD0C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rgbClr val="03BD0C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134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i="1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94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0371" y="4887826"/>
                <a:ext cx="788677" cy="13304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321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42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9299680" y="1263442"/>
            <a:ext cx="2505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Previously:</a:t>
            </a:r>
          </a:p>
        </p:txBody>
      </p:sp>
      <p:graphicFrame>
        <p:nvGraphicFramePr>
          <p:cNvPr id="1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3368940"/>
              </p:ext>
            </p:extLst>
          </p:nvPr>
        </p:nvGraphicFramePr>
        <p:xfrm>
          <a:off x="7908772" y="1637630"/>
          <a:ext cx="4181317" cy="1137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454728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1235033">
                  <a:extLst>
                    <a:ext uri="{9D8B030D-6E8A-4147-A177-3AD203B41FA5}">
                      <a16:colId xmlns:a16="http://schemas.microsoft.com/office/drawing/2014/main" val="1084182719"/>
                    </a:ext>
                  </a:extLst>
                </a:gridCol>
                <a:gridCol w="773099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5457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1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(area)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2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(no. of rooms)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3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(crime rate)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ounded Rectangle 17"/>
          <p:cNvSpPr/>
          <p:nvPr/>
        </p:nvSpPr>
        <p:spPr>
          <a:xfrm>
            <a:off x="8953140" y="4937417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9271713" y="3210530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>
              <a:xfrm>
                <a:off x="7630590" y="3932949"/>
                <a:ext cx="788677" cy="228530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321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255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134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255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0590" y="3932949"/>
                <a:ext cx="788677" cy="228530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8461305" y="5101511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756838" y="3055837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1288557" y="3213184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/>
              <p:cNvSpPr/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  <a:blipFill>
                <a:blip r:embed="rId10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17170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2A2B-C876-4920-A898-D40A0D3ED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Images</a:t>
            </a:r>
          </a:p>
        </p:txBody>
      </p:sp>
      <p:pic>
        <p:nvPicPr>
          <p:cNvPr id="10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351" y="1767090"/>
            <a:ext cx="3327864" cy="218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4625573" y="2856015"/>
            <a:ext cx="1035669" cy="3806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5661242" y="2532849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FCFF54-1E97-44CA-88AE-2E75428CD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35" y="4071997"/>
            <a:ext cx="3872380" cy="232602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147098" y="4514313"/>
                <a:ext cx="604012" cy="1238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134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93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142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7098" y="4514313"/>
                <a:ext cx="604012" cy="12380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5310371" y="4887826"/>
                <a:ext cx="788677" cy="13304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03BD0C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rgbClr val="03BD0C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134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i="1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94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0371" y="4887826"/>
                <a:ext cx="788677" cy="13304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321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42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9299680" y="1263442"/>
            <a:ext cx="2505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Previously:</a:t>
            </a:r>
          </a:p>
        </p:txBody>
      </p:sp>
      <p:graphicFrame>
        <p:nvGraphicFramePr>
          <p:cNvPr id="1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3368940"/>
              </p:ext>
            </p:extLst>
          </p:nvPr>
        </p:nvGraphicFramePr>
        <p:xfrm>
          <a:off x="7908772" y="1637630"/>
          <a:ext cx="4181317" cy="1137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454728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1235033">
                  <a:extLst>
                    <a:ext uri="{9D8B030D-6E8A-4147-A177-3AD203B41FA5}">
                      <a16:colId xmlns:a16="http://schemas.microsoft.com/office/drawing/2014/main" val="1084182719"/>
                    </a:ext>
                  </a:extLst>
                </a:gridCol>
                <a:gridCol w="773099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5457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1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(area)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2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(no. of rooms)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3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(crime rate)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ounded Rectangle 17"/>
          <p:cNvSpPr/>
          <p:nvPr/>
        </p:nvSpPr>
        <p:spPr>
          <a:xfrm>
            <a:off x="8953140" y="4937417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9271713" y="3210530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0490346" y="5101511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/>
              <p:cNvSpPr/>
              <p:nvPr/>
            </p:nvSpPr>
            <p:spPr>
              <a:xfrm>
                <a:off x="10917318" y="4894656"/>
                <a:ext cx="116089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0,1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7318" y="4894656"/>
                <a:ext cx="1160895" cy="369332"/>
              </a:xfrm>
              <a:prstGeom prst="rect">
                <a:avLst/>
              </a:prstGeom>
              <a:blipFill>
                <a:blip r:embed="rId8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>
              <a:xfrm>
                <a:off x="7630590" y="3932949"/>
                <a:ext cx="788677" cy="228530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321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255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134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255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0590" y="3932949"/>
                <a:ext cx="788677" cy="228530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8461305" y="5101511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756838" y="3055837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1288557" y="3213184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/>
              <p:cNvSpPr/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  <a:blipFill>
                <a:blip r:embed="rId10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0955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9848" y="2121408"/>
                <a:ext cx="10535412" cy="4050792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8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800" dirty="0"/>
                  <a:t>			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2800" dirty="0"/>
                  <a:t>Hypothesis: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sz="2800" dirty="0"/>
                  <a:t> = ?</a:t>
                </a:r>
              </a:p>
              <a:p>
                <a:pPr marL="0" indent="0">
                  <a:buNone/>
                </a:pPr>
                <a:endParaRPr lang="en-US" sz="3600" dirty="0"/>
              </a:p>
              <a:p>
                <a:pPr marL="0" indent="0">
                  <a:buNone/>
                </a:pPr>
                <a:r>
                  <a:rPr lang="en-US" sz="3600" dirty="0"/>
                  <a:t>Logistic Regression: What is the probability that y=1</a:t>
                </a:r>
              </a:p>
              <a:p>
                <a:pPr marL="0" indent="0">
                  <a:buNone/>
                </a:pPr>
                <a:endParaRPr lang="en-US" sz="3600" dirty="0"/>
              </a:p>
              <a:p>
                <a:pPr marL="0" indent="0">
                  <a:buNone/>
                </a:pPr>
                <a:r>
                  <a:rPr lang="en-US" sz="2600" dirty="0"/>
                  <a:t>Question: How to formulate hypothesis?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9848" y="2121408"/>
                <a:ext cx="10535412" cy="4050792"/>
              </a:xfrm>
              <a:blipFill>
                <a:blip r:embed="rId2"/>
                <a:stretch>
                  <a:fillRect l="-1563" t="-3459" b="-1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1291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-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2121408"/>
            <a:ext cx="6504432" cy="4050792"/>
          </a:xfrm>
        </p:spPr>
        <p:txBody>
          <a:bodyPr>
            <a:normAutofit/>
          </a:bodyPr>
          <a:lstStyle/>
          <a:p>
            <a:r>
              <a:rPr lang="en-US" sz="2400" dirty="0"/>
              <a:t>Given a tumor size, what is the probability that the tumor is malignant?</a:t>
            </a:r>
          </a:p>
        </p:txBody>
      </p:sp>
      <p:pic>
        <p:nvPicPr>
          <p:cNvPr id="15362" name="Picture 2" descr="Cureus | Lung Carcinoma Presenting as a Superior Vena Cava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130" y="2819400"/>
            <a:ext cx="1836362" cy="1554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611" y="3596640"/>
            <a:ext cx="1745851" cy="13173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309" y="4573905"/>
            <a:ext cx="1820889" cy="1598295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920459"/>
              </p:ext>
            </p:extLst>
          </p:nvPr>
        </p:nvGraphicFramePr>
        <p:xfrm>
          <a:off x="7660030" y="1824855"/>
          <a:ext cx="368046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2080">
                  <a:extLst>
                    <a:ext uri="{9D8B030D-6E8A-4147-A177-3AD203B41FA5}">
                      <a16:colId xmlns:a16="http://schemas.microsoft.com/office/drawing/2014/main" val="2661244303"/>
                    </a:ext>
                  </a:extLst>
                </a:gridCol>
                <a:gridCol w="2278380">
                  <a:extLst>
                    <a:ext uri="{9D8B030D-6E8A-4147-A177-3AD203B41FA5}">
                      <a16:colId xmlns:a16="http://schemas.microsoft.com/office/drawing/2014/main" val="1298605854"/>
                    </a:ext>
                  </a:extLst>
                </a:gridCol>
              </a:tblGrid>
              <a:tr h="28760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(Size)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 (is</a:t>
                      </a:r>
                      <a:r>
                        <a:rPr lang="en-US" sz="1400" baseline="0" dirty="0"/>
                        <a:t> malignant?)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734850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219860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865890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889394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937155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765461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901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0358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-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2121408"/>
            <a:ext cx="6504432" cy="4050792"/>
          </a:xfrm>
        </p:spPr>
        <p:txBody>
          <a:bodyPr>
            <a:normAutofit/>
          </a:bodyPr>
          <a:lstStyle/>
          <a:p>
            <a:r>
              <a:rPr lang="en-US" sz="2400" dirty="0"/>
              <a:t>Given a tumor size, what is the probability that the tumor is malignant?</a:t>
            </a:r>
          </a:p>
        </p:txBody>
      </p:sp>
      <p:pic>
        <p:nvPicPr>
          <p:cNvPr id="15362" name="Picture 2" descr="Cureus | Lung Carcinoma Presenting as a Superior Vena Cava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130" y="2819400"/>
            <a:ext cx="1836362" cy="1554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611" y="3596640"/>
            <a:ext cx="1745851" cy="13173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309" y="4573905"/>
            <a:ext cx="1820889" cy="1598295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920459"/>
              </p:ext>
            </p:extLst>
          </p:nvPr>
        </p:nvGraphicFramePr>
        <p:xfrm>
          <a:off x="7660030" y="1824855"/>
          <a:ext cx="368046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2080">
                  <a:extLst>
                    <a:ext uri="{9D8B030D-6E8A-4147-A177-3AD203B41FA5}">
                      <a16:colId xmlns:a16="http://schemas.microsoft.com/office/drawing/2014/main" val="2661244303"/>
                    </a:ext>
                  </a:extLst>
                </a:gridCol>
                <a:gridCol w="2278380">
                  <a:extLst>
                    <a:ext uri="{9D8B030D-6E8A-4147-A177-3AD203B41FA5}">
                      <a16:colId xmlns:a16="http://schemas.microsoft.com/office/drawing/2014/main" val="1298605854"/>
                    </a:ext>
                  </a:extLst>
                </a:gridCol>
              </a:tblGrid>
              <a:tr h="28760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(Size)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 (is</a:t>
                      </a:r>
                      <a:r>
                        <a:rPr lang="en-US" sz="1400" baseline="0" dirty="0"/>
                        <a:t> malignant?)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734850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219860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865890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889394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937155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765461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901307"/>
                  </a:ext>
                </a:extLst>
              </a:tr>
            </a:tbl>
          </a:graphicData>
        </a:graphic>
      </p:graphicFrame>
      <p:cxnSp>
        <p:nvCxnSpPr>
          <p:cNvPr id="9" name="Łącznik prosty ze strzałką 4"/>
          <p:cNvCxnSpPr/>
          <p:nvPr/>
        </p:nvCxnSpPr>
        <p:spPr>
          <a:xfrm flipH="1" flipV="1">
            <a:off x="5268300" y="4313819"/>
            <a:ext cx="0" cy="1828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Łącznik prosty ze strzałką 6"/>
          <p:cNvCxnSpPr/>
          <p:nvPr/>
        </p:nvCxnSpPr>
        <p:spPr>
          <a:xfrm>
            <a:off x="5268300" y="6142619"/>
            <a:ext cx="65027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ole tekstowe 18"/>
          <p:cNvSpPr txBox="1"/>
          <p:nvPr/>
        </p:nvSpPr>
        <p:spPr>
          <a:xfrm>
            <a:off x="3604767" y="5033882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Malignant (1)</a:t>
            </a:r>
            <a:endParaRPr lang="pl-PL" dirty="0"/>
          </a:p>
        </p:txBody>
      </p:sp>
      <p:sp>
        <p:nvSpPr>
          <p:cNvPr id="12" name="pole tekstowe 17"/>
          <p:cNvSpPr txBox="1"/>
          <p:nvPr/>
        </p:nvSpPr>
        <p:spPr>
          <a:xfrm>
            <a:off x="3872807" y="592713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Benign (0)</a:t>
            </a:r>
            <a:endParaRPr lang="pl-PL" dirty="0"/>
          </a:p>
        </p:txBody>
      </p:sp>
      <p:cxnSp>
        <p:nvCxnSpPr>
          <p:cNvPr id="18" name="Łącznik prosty 26"/>
          <p:cNvCxnSpPr/>
          <p:nvPr/>
        </p:nvCxnSpPr>
        <p:spPr>
          <a:xfrm flipV="1">
            <a:off x="5268300" y="5259394"/>
            <a:ext cx="6502720" cy="3467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Łącznik prosty 26"/>
          <p:cNvCxnSpPr/>
          <p:nvPr/>
        </p:nvCxnSpPr>
        <p:spPr>
          <a:xfrm>
            <a:off x="5268300" y="5652767"/>
            <a:ext cx="6461156" cy="3759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ole tekstowe 18"/>
          <p:cNvSpPr txBox="1"/>
          <p:nvPr/>
        </p:nvSpPr>
        <p:spPr>
          <a:xfrm>
            <a:off x="4096136" y="5447527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 (0.5)</a:t>
            </a:r>
            <a:endParaRPr lang="pl-PL" dirty="0"/>
          </a:p>
        </p:txBody>
      </p:sp>
      <p:sp>
        <p:nvSpPr>
          <p:cNvPr id="26" name="pole tekstowe 16"/>
          <p:cNvSpPr txBox="1"/>
          <p:nvPr/>
        </p:nvSpPr>
        <p:spPr>
          <a:xfrm>
            <a:off x="6592202" y="4147947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tumor malignant?</a:t>
            </a:r>
            <a:endParaRPr lang="pl-PL" dirty="0"/>
          </a:p>
        </p:txBody>
      </p:sp>
      <p:sp>
        <p:nvSpPr>
          <p:cNvPr id="27" name="pole tekstowe 16"/>
          <p:cNvSpPr txBox="1"/>
          <p:nvPr/>
        </p:nvSpPr>
        <p:spPr>
          <a:xfrm>
            <a:off x="7310293" y="6358591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Size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30716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-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2121408"/>
            <a:ext cx="6504432" cy="4050792"/>
          </a:xfrm>
        </p:spPr>
        <p:txBody>
          <a:bodyPr>
            <a:normAutofit/>
          </a:bodyPr>
          <a:lstStyle/>
          <a:p>
            <a:r>
              <a:rPr lang="en-US" sz="2400" dirty="0"/>
              <a:t>Given a tumor size, what is the probability that the tumor is malignant?</a:t>
            </a:r>
          </a:p>
        </p:txBody>
      </p:sp>
      <p:pic>
        <p:nvPicPr>
          <p:cNvPr id="15362" name="Picture 2" descr="Cureus | Lung Carcinoma Presenting as a Superior Vena Cava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130" y="2819400"/>
            <a:ext cx="1836362" cy="1554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611" y="3596640"/>
            <a:ext cx="1745851" cy="13173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309" y="4573905"/>
            <a:ext cx="1820889" cy="1598295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920459"/>
              </p:ext>
            </p:extLst>
          </p:nvPr>
        </p:nvGraphicFramePr>
        <p:xfrm>
          <a:off x="7660030" y="1824855"/>
          <a:ext cx="368046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2080">
                  <a:extLst>
                    <a:ext uri="{9D8B030D-6E8A-4147-A177-3AD203B41FA5}">
                      <a16:colId xmlns:a16="http://schemas.microsoft.com/office/drawing/2014/main" val="2661244303"/>
                    </a:ext>
                  </a:extLst>
                </a:gridCol>
                <a:gridCol w="2278380">
                  <a:extLst>
                    <a:ext uri="{9D8B030D-6E8A-4147-A177-3AD203B41FA5}">
                      <a16:colId xmlns:a16="http://schemas.microsoft.com/office/drawing/2014/main" val="1298605854"/>
                    </a:ext>
                  </a:extLst>
                </a:gridCol>
              </a:tblGrid>
              <a:tr h="28760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(Size)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 (is</a:t>
                      </a:r>
                      <a:r>
                        <a:rPr lang="en-US" sz="1400" baseline="0" dirty="0"/>
                        <a:t> malignant?)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734850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219860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865890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889394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937155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765461"/>
                  </a:ext>
                </a:extLst>
              </a:tr>
              <a:tr h="2909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901307"/>
                  </a:ext>
                </a:extLst>
              </a:tr>
            </a:tbl>
          </a:graphicData>
        </a:graphic>
      </p:graphicFrame>
      <p:cxnSp>
        <p:nvCxnSpPr>
          <p:cNvPr id="9" name="Łącznik prosty ze strzałką 4"/>
          <p:cNvCxnSpPr/>
          <p:nvPr/>
        </p:nvCxnSpPr>
        <p:spPr>
          <a:xfrm flipH="1" flipV="1">
            <a:off x="5268300" y="4313819"/>
            <a:ext cx="0" cy="1828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Łącznik prosty ze strzałką 6"/>
          <p:cNvCxnSpPr/>
          <p:nvPr/>
        </p:nvCxnSpPr>
        <p:spPr>
          <a:xfrm>
            <a:off x="5268300" y="6142619"/>
            <a:ext cx="65027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ole tekstowe 18"/>
          <p:cNvSpPr txBox="1"/>
          <p:nvPr/>
        </p:nvSpPr>
        <p:spPr>
          <a:xfrm>
            <a:off x="3604767" y="5033882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Malignant (1)</a:t>
            </a:r>
            <a:endParaRPr lang="pl-PL" dirty="0"/>
          </a:p>
        </p:txBody>
      </p:sp>
      <p:sp>
        <p:nvSpPr>
          <p:cNvPr id="12" name="pole tekstowe 17"/>
          <p:cNvSpPr txBox="1"/>
          <p:nvPr/>
        </p:nvSpPr>
        <p:spPr>
          <a:xfrm>
            <a:off x="3872807" y="592713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Benign (0)</a:t>
            </a:r>
            <a:endParaRPr lang="pl-PL" dirty="0"/>
          </a:p>
        </p:txBody>
      </p:sp>
      <p:sp>
        <p:nvSpPr>
          <p:cNvPr id="13" name="Elipsa 20"/>
          <p:cNvSpPr/>
          <p:nvPr/>
        </p:nvSpPr>
        <p:spPr>
          <a:xfrm>
            <a:off x="5496900" y="603178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Elipsa 21"/>
          <p:cNvSpPr/>
          <p:nvPr/>
        </p:nvSpPr>
        <p:spPr>
          <a:xfrm>
            <a:off x="6030300" y="603178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5" name="Elipsa 22"/>
          <p:cNvSpPr/>
          <p:nvPr/>
        </p:nvSpPr>
        <p:spPr>
          <a:xfrm>
            <a:off x="6716100" y="603178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Elipsa 23"/>
          <p:cNvSpPr/>
          <p:nvPr/>
        </p:nvSpPr>
        <p:spPr>
          <a:xfrm>
            <a:off x="7136202" y="602684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Elipsa 24"/>
          <p:cNvSpPr/>
          <p:nvPr/>
        </p:nvSpPr>
        <p:spPr>
          <a:xfrm>
            <a:off x="7859100" y="603178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8" name="Łącznik prosty 26"/>
          <p:cNvCxnSpPr/>
          <p:nvPr/>
        </p:nvCxnSpPr>
        <p:spPr>
          <a:xfrm flipV="1">
            <a:off x="5268300" y="5259394"/>
            <a:ext cx="6502720" cy="3467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ipsa 27"/>
          <p:cNvSpPr/>
          <p:nvPr/>
        </p:nvSpPr>
        <p:spPr>
          <a:xfrm>
            <a:off x="7630500" y="514509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Elipsa 28"/>
          <p:cNvSpPr/>
          <p:nvPr/>
        </p:nvSpPr>
        <p:spPr>
          <a:xfrm>
            <a:off x="8392500" y="514509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Elipsa 29"/>
          <p:cNvSpPr/>
          <p:nvPr/>
        </p:nvSpPr>
        <p:spPr>
          <a:xfrm>
            <a:off x="7081693" y="514509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Elipsa 30"/>
          <p:cNvSpPr/>
          <p:nvPr/>
        </p:nvSpPr>
        <p:spPr>
          <a:xfrm>
            <a:off x="8849700" y="514509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Elipsa 31"/>
          <p:cNvSpPr/>
          <p:nvPr/>
        </p:nvSpPr>
        <p:spPr>
          <a:xfrm>
            <a:off x="9383100" y="514509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4" name="Łącznik prosty 26"/>
          <p:cNvCxnSpPr/>
          <p:nvPr/>
        </p:nvCxnSpPr>
        <p:spPr>
          <a:xfrm>
            <a:off x="5268300" y="5652767"/>
            <a:ext cx="6461156" cy="3759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ole tekstowe 18"/>
          <p:cNvSpPr txBox="1"/>
          <p:nvPr/>
        </p:nvSpPr>
        <p:spPr>
          <a:xfrm>
            <a:off x="4096136" y="5447527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 (0.5)</a:t>
            </a:r>
            <a:endParaRPr lang="pl-PL" dirty="0"/>
          </a:p>
        </p:txBody>
      </p:sp>
      <p:sp>
        <p:nvSpPr>
          <p:cNvPr id="26" name="pole tekstowe 16"/>
          <p:cNvSpPr txBox="1"/>
          <p:nvPr/>
        </p:nvSpPr>
        <p:spPr>
          <a:xfrm>
            <a:off x="6592202" y="4147947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tumor malignant?</a:t>
            </a:r>
            <a:endParaRPr lang="pl-PL" dirty="0"/>
          </a:p>
        </p:txBody>
      </p:sp>
      <p:sp>
        <p:nvSpPr>
          <p:cNvPr id="27" name="pole tekstowe 16"/>
          <p:cNvSpPr txBox="1"/>
          <p:nvPr/>
        </p:nvSpPr>
        <p:spPr>
          <a:xfrm>
            <a:off x="7310293" y="6358591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Size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75873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Hypothesis (Wrong)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800" dirty="0"/>
                  <a:t>			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3200" dirty="0"/>
                  <a:t>Output:</a:t>
                </a:r>
                <a:endParaRPr lang="en-US" sz="2800" dirty="0"/>
              </a:p>
              <a:p>
                <a:pPr marL="0" indent="0">
                  <a:buNone/>
                </a:pP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76" t="-27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⃑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40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40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316" name="Picture 4" descr="Comic question mark cartoon - Transparent PNG &amp; SVG vector fi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403" y="3241963"/>
            <a:ext cx="923405" cy="92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472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Hypothesis (Wrong)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800" dirty="0"/>
                  <a:t>			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3200" dirty="0"/>
                  <a:t>Output:</a:t>
                </a:r>
                <a:endParaRPr lang="en-US" sz="2800" dirty="0"/>
              </a:p>
              <a:p>
                <a:pPr marL="0" indent="0">
                  <a:buNone/>
                </a:pP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76" t="-27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⃑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40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40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Łącznik prosty ze strzałką 4"/>
          <p:cNvCxnSpPr/>
          <p:nvPr/>
        </p:nvCxnSpPr>
        <p:spPr>
          <a:xfrm flipH="1" flipV="1">
            <a:off x="2997540" y="4519559"/>
            <a:ext cx="0" cy="1828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Łącznik prosty ze strzałką 6"/>
          <p:cNvCxnSpPr/>
          <p:nvPr/>
        </p:nvCxnSpPr>
        <p:spPr>
          <a:xfrm>
            <a:off x="2997540" y="6348359"/>
            <a:ext cx="65027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ole tekstowe 16"/>
          <p:cNvSpPr txBox="1"/>
          <p:nvPr/>
        </p:nvSpPr>
        <p:spPr>
          <a:xfrm>
            <a:off x="4083141" y="6441380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Size</a:t>
            </a:r>
            <a:endParaRPr lang="pl-PL" dirty="0"/>
          </a:p>
        </p:txBody>
      </p:sp>
      <p:sp>
        <p:nvSpPr>
          <p:cNvPr id="8" name="pole tekstowe 18"/>
          <p:cNvSpPr txBox="1"/>
          <p:nvPr/>
        </p:nvSpPr>
        <p:spPr>
          <a:xfrm>
            <a:off x="1334007" y="5239622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Malignant (1)</a:t>
            </a:r>
            <a:endParaRPr lang="pl-PL" dirty="0"/>
          </a:p>
        </p:txBody>
      </p:sp>
      <p:sp>
        <p:nvSpPr>
          <p:cNvPr id="9" name="pole tekstowe 17"/>
          <p:cNvSpPr txBox="1"/>
          <p:nvPr/>
        </p:nvSpPr>
        <p:spPr>
          <a:xfrm>
            <a:off x="1602047" y="61328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Benign (0)</a:t>
            </a:r>
            <a:endParaRPr lang="pl-PL" dirty="0"/>
          </a:p>
        </p:txBody>
      </p:sp>
      <p:sp>
        <p:nvSpPr>
          <p:cNvPr id="10" name="Elipsa 20"/>
          <p:cNvSpPr/>
          <p:nvPr/>
        </p:nvSpPr>
        <p:spPr>
          <a:xfrm>
            <a:off x="32261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Elipsa 21"/>
          <p:cNvSpPr/>
          <p:nvPr/>
        </p:nvSpPr>
        <p:spPr>
          <a:xfrm>
            <a:off x="37595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Elipsa 22"/>
          <p:cNvSpPr/>
          <p:nvPr/>
        </p:nvSpPr>
        <p:spPr>
          <a:xfrm>
            <a:off x="4445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Elipsa 23"/>
          <p:cNvSpPr/>
          <p:nvPr/>
        </p:nvSpPr>
        <p:spPr>
          <a:xfrm>
            <a:off x="4865442" y="623258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Elipsa 24"/>
          <p:cNvSpPr/>
          <p:nvPr/>
        </p:nvSpPr>
        <p:spPr>
          <a:xfrm>
            <a:off x="5588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5" name="Łącznik prosty 26"/>
          <p:cNvCxnSpPr/>
          <p:nvPr/>
        </p:nvCxnSpPr>
        <p:spPr>
          <a:xfrm flipV="1">
            <a:off x="2997540" y="5465134"/>
            <a:ext cx="6502720" cy="3467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a 27"/>
          <p:cNvSpPr/>
          <p:nvPr/>
        </p:nvSpPr>
        <p:spPr>
          <a:xfrm>
            <a:off x="5359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Elipsa 28"/>
          <p:cNvSpPr/>
          <p:nvPr/>
        </p:nvSpPr>
        <p:spPr>
          <a:xfrm>
            <a:off x="6121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Elipsa 29"/>
          <p:cNvSpPr/>
          <p:nvPr/>
        </p:nvSpPr>
        <p:spPr>
          <a:xfrm>
            <a:off x="4810933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Elipsa 30"/>
          <p:cNvSpPr/>
          <p:nvPr/>
        </p:nvSpPr>
        <p:spPr>
          <a:xfrm>
            <a:off x="65789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Elipsa 31"/>
          <p:cNvSpPr/>
          <p:nvPr/>
        </p:nvSpPr>
        <p:spPr>
          <a:xfrm>
            <a:off x="71123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5" name="Łącznik prosty 26"/>
          <p:cNvCxnSpPr/>
          <p:nvPr/>
        </p:nvCxnSpPr>
        <p:spPr>
          <a:xfrm>
            <a:off x="2997540" y="5858507"/>
            <a:ext cx="6461156" cy="3759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18"/>
          <p:cNvSpPr txBox="1"/>
          <p:nvPr/>
        </p:nvSpPr>
        <p:spPr>
          <a:xfrm>
            <a:off x="1825376" y="5653267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 (0.5)</a:t>
            </a:r>
            <a:endParaRPr lang="pl-PL" dirty="0"/>
          </a:p>
        </p:txBody>
      </p:sp>
      <p:sp>
        <p:nvSpPr>
          <p:cNvPr id="42" name="pole tekstowe 16"/>
          <p:cNvSpPr txBox="1"/>
          <p:nvPr/>
        </p:nvSpPr>
        <p:spPr>
          <a:xfrm>
            <a:off x="4321442" y="4353687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tumor malignant?</a:t>
            </a:r>
            <a:endParaRPr lang="pl-PL" dirty="0"/>
          </a:p>
        </p:txBody>
      </p:sp>
      <p:pic>
        <p:nvPicPr>
          <p:cNvPr id="24" name="Picture 4" descr="Comic question mark cartoon - Transparent PNG &amp; SVG vector fi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403" y="3247901"/>
            <a:ext cx="923405" cy="92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5916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Hypothesis (Wrong)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800" dirty="0"/>
                  <a:t>			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3200" dirty="0"/>
                  <a:t>Output:</a:t>
                </a:r>
                <a:endParaRPr lang="en-US" sz="2800" dirty="0"/>
              </a:p>
              <a:p>
                <a:pPr marL="0" indent="0">
                  <a:buNone/>
                </a:pP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76" t="-27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⃑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40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40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Łącznik prosty ze strzałką 4"/>
          <p:cNvCxnSpPr/>
          <p:nvPr/>
        </p:nvCxnSpPr>
        <p:spPr>
          <a:xfrm flipH="1" flipV="1">
            <a:off x="2997540" y="4519559"/>
            <a:ext cx="0" cy="1828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Łącznik prosty ze strzałką 6"/>
          <p:cNvCxnSpPr/>
          <p:nvPr/>
        </p:nvCxnSpPr>
        <p:spPr>
          <a:xfrm>
            <a:off x="2997540" y="6348359"/>
            <a:ext cx="65027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ole tekstowe 16"/>
          <p:cNvSpPr txBox="1"/>
          <p:nvPr/>
        </p:nvSpPr>
        <p:spPr>
          <a:xfrm>
            <a:off x="4083141" y="6441380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Size</a:t>
            </a:r>
            <a:endParaRPr lang="pl-PL" dirty="0"/>
          </a:p>
        </p:txBody>
      </p:sp>
      <p:sp>
        <p:nvSpPr>
          <p:cNvPr id="8" name="pole tekstowe 18"/>
          <p:cNvSpPr txBox="1"/>
          <p:nvPr/>
        </p:nvSpPr>
        <p:spPr>
          <a:xfrm>
            <a:off x="1334007" y="5239622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Malignant (1)</a:t>
            </a:r>
            <a:endParaRPr lang="pl-PL" dirty="0"/>
          </a:p>
        </p:txBody>
      </p:sp>
      <p:sp>
        <p:nvSpPr>
          <p:cNvPr id="9" name="pole tekstowe 17"/>
          <p:cNvSpPr txBox="1"/>
          <p:nvPr/>
        </p:nvSpPr>
        <p:spPr>
          <a:xfrm>
            <a:off x="1602047" y="61328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Benign (0)</a:t>
            </a:r>
            <a:endParaRPr lang="pl-PL" dirty="0"/>
          </a:p>
        </p:txBody>
      </p:sp>
      <p:sp>
        <p:nvSpPr>
          <p:cNvPr id="10" name="Elipsa 20"/>
          <p:cNvSpPr/>
          <p:nvPr/>
        </p:nvSpPr>
        <p:spPr>
          <a:xfrm>
            <a:off x="32261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Elipsa 21"/>
          <p:cNvSpPr/>
          <p:nvPr/>
        </p:nvSpPr>
        <p:spPr>
          <a:xfrm>
            <a:off x="37595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Elipsa 22"/>
          <p:cNvSpPr/>
          <p:nvPr/>
        </p:nvSpPr>
        <p:spPr>
          <a:xfrm>
            <a:off x="4445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Elipsa 23"/>
          <p:cNvSpPr/>
          <p:nvPr/>
        </p:nvSpPr>
        <p:spPr>
          <a:xfrm>
            <a:off x="4865442" y="623258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Elipsa 24"/>
          <p:cNvSpPr/>
          <p:nvPr/>
        </p:nvSpPr>
        <p:spPr>
          <a:xfrm>
            <a:off x="5588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5" name="Łącznik prosty 26"/>
          <p:cNvCxnSpPr/>
          <p:nvPr/>
        </p:nvCxnSpPr>
        <p:spPr>
          <a:xfrm flipV="1">
            <a:off x="2997540" y="5465134"/>
            <a:ext cx="6502720" cy="3467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a 27"/>
          <p:cNvSpPr/>
          <p:nvPr/>
        </p:nvSpPr>
        <p:spPr>
          <a:xfrm>
            <a:off x="5359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Elipsa 28"/>
          <p:cNvSpPr/>
          <p:nvPr/>
        </p:nvSpPr>
        <p:spPr>
          <a:xfrm>
            <a:off x="6121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Elipsa 29"/>
          <p:cNvSpPr/>
          <p:nvPr/>
        </p:nvSpPr>
        <p:spPr>
          <a:xfrm>
            <a:off x="4810933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Elipsa 30"/>
          <p:cNvSpPr/>
          <p:nvPr/>
        </p:nvSpPr>
        <p:spPr>
          <a:xfrm>
            <a:off x="65789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Elipsa 31"/>
          <p:cNvSpPr/>
          <p:nvPr/>
        </p:nvSpPr>
        <p:spPr>
          <a:xfrm>
            <a:off x="71123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5" name="Łącznik prosty 26"/>
          <p:cNvCxnSpPr/>
          <p:nvPr/>
        </p:nvCxnSpPr>
        <p:spPr>
          <a:xfrm>
            <a:off x="2997540" y="5858507"/>
            <a:ext cx="6461156" cy="3759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18"/>
          <p:cNvSpPr txBox="1"/>
          <p:nvPr/>
        </p:nvSpPr>
        <p:spPr>
          <a:xfrm>
            <a:off x="1825376" y="5653267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 (0.5)</a:t>
            </a:r>
            <a:endParaRPr lang="pl-PL" dirty="0"/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2949557" y="5171706"/>
            <a:ext cx="5042538" cy="1176654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ole tekstowe 16"/>
          <p:cNvSpPr txBox="1"/>
          <p:nvPr/>
        </p:nvSpPr>
        <p:spPr>
          <a:xfrm>
            <a:off x="4321442" y="4353687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tumor malignant?</a:t>
            </a:r>
            <a:endParaRPr lang="pl-PL" dirty="0"/>
          </a:p>
        </p:txBody>
      </p:sp>
      <p:pic>
        <p:nvPicPr>
          <p:cNvPr id="27" name="Picture 4" descr="Comic question mark cartoon - Transparent PNG &amp; SVG vector fi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403" y="3241963"/>
            <a:ext cx="923405" cy="92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4163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Hypothesis (Wrong)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800" dirty="0"/>
                  <a:t>			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3200" dirty="0"/>
                  <a:t>Output:</a:t>
                </a:r>
                <a:endParaRPr lang="en-US" sz="2800" dirty="0"/>
              </a:p>
              <a:p>
                <a:pPr marL="0" indent="0">
                  <a:buNone/>
                </a:pP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76" t="-27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⃑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40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40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Łącznik prosty ze strzałką 4"/>
          <p:cNvCxnSpPr/>
          <p:nvPr/>
        </p:nvCxnSpPr>
        <p:spPr>
          <a:xfrm flipH="1" flipV="1">
            <a:off x="2997540" y="4519559"/>
            <a:ext cx="0" cy="1828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Łącznik prosty ze strzałką 6"/>
          <p:cNvCxnSpPr/>
          <p:nvPr/>
        </p:nvCxnSpPr>
        <p:spPr>
          <a:xfrm>
            <a:off x="2997540" y="6348359"/>
            <a:ext cx="65027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ole tekstowe 16"/>
          <p:cNvSpPr txBox="1"/>
          <p:nvPr/>
        </p:nvSpPr>
        <p:spPr>
          <a:xfrm>
            <a:off x="4083141" y="6441380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Size</a:t>
            </a:r>
            <a:endParaRPr lang="pl-PL" dirty="0"/>
          </a:p>
        </p:txBody>
      </p:sp>
      <p:sp>
        <p:nvSpPr>
          <p:cNvPr id="8" name="pole tekstowe 18"/>
          <p:cNvSpPr txBox="1"/>
          <p:nvPr/>
        </p:nvSpPr>
        <p:spPr>
          <a:xfrm>
            <a:off x="1334007" y="5239622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Malignant (1)</a:t>
            </a:r>
            <a:endParaRPr lang="pl-PL" dirty="0"/>
          </a:p>
        </p:txBody>
      </p:sp>
      <p:sp>
        <p:nvSpPr>
          <p:cNvPr id="9" name="pole tekstowe 17"/>
          <p:cNvSpPr txBox="1"/>
          <p:nvPr/>
        </p:nvSpPr>
        <p:spPr>
          <a:xfrm>
            <a:off x="1602047" y="61328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Benign (0)</a:t>
            </a:r>
            <a:endParaRPr lang="pl-PL" dirty="0"/>
          </a:p>
        </p:txBody>
      </p:sp>
      <p:sp>
        <p:nvSpPr>
          <p:cNvPr id="10" name="Elipsa 20"/>
          <p:cNvSpPr/>
          <p:nvPr/>
        </p:nvSpPr>
        <p:spPr>
          <a:xfrm>
            <a:off x="3226140" y="6237525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Elipsa 21"/>
          <p:cNvSpPr/>
          <p:nvPr/>
        </p:nvSpPr>
        <p:spPr>
          <a:xfrm>
            <a:off x="3759540" y="6237525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Elipsa 22"/>
          <p:cNvSpPr/>
          <p:nvPr/>
        </p:nvSpPr>
        <p:spPr>
          <a:xfrm>
            <a:off x="4445340" y="6237525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Elipsa 23"/>
          <p:cNvSpPr/>
          <p:nvPr/>
        </p:nvSpPr>
        <p:spPr>
          <a:xfrm>
            <a:off x="4865442" y="6232585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Elipsa 24"/>
          <p:cNvSpPr/>
          <p:nvPr/>
        </p:nvSpPr>
        <p:spPr>
          <a:xfrm>
            <a:off x="5588340" y="6237525"/>
            <a:ext cx="228600" cy="2286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5" name="Łącznik prosty 26"/>
          <p:cNvCxnSpPr/>
          <p:nvPr/>
        </p:nvCxnSpPr>
        <p:spPr>
          <a:xfrm flipV="1">
            <a:off x="2997540" y="5465134"/>
            <a:ext cx="6502720" cy="3467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a 27"/>
          <p:cNvSpPr/>
          <p:nvPr/>
        </p:nvSpPr>
        <p:spPr>
          <a:xfrm>
            <a:off x="5359740" y="5350834"/>
            <a:ext cx="228600" cy="2286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Elipsa 28"/>
          <p:cNvSpPr/>
          <p:nvPr/>
        </p:nvSpPr>
        <p:spPr>
          <a:xfrm>
            <a:off x="6121740" y="5350834"/>
            <a:ext cx="228600" cy="2286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Elipsa 29"/>
          <p:cNvSpPr/>
          <p:nvPr/>
        </p:nvSpPr>
        <p:spPr>
          <a:xfrm>
            <a:off x="4810933" y="5350834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Elipsa 30"/>
          <p:cNvSpPr/>
          <p:nvPr/>
        </p:nvSpPr>
        <p:spPr>
          <a:xfrm>
            <a:off x="6578940" y="5350834"/>
            <a:ext cx="228600" cy="2286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Elipsa 31"/>
          <p:cNvSpPr/>
          <p:nvPr/>
        </p:nvSpPr>
        <p:spPr>
          <a:xfrm>
            <a:off x="7112340" y="5350834"/>
            <a:ext cx="228600" cy="2286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5" name="Łącznik prosty 26"/>
          <p:cNvCxnSpPr/>
          <p:nvPr/>
        </p:nvCxnSpPr>
        <p:spPr>
          <a:xfrm>
            <a:off x="2997540" y="5858507"/>
            <a:ext cx="6461156" cy="3759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18"/>
          <p:cNvSpPr txBox="1"/>
          <p:nvPr/>
        </p:nvSpPr>
        <p:spPr>
          <a:xfrm>
            <a:off x="1825376" y="5653267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 (0.5)</a:t>
            </a:r>
            <a:endParaRPr lang="pl-PL" dirty="0"/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2949557" y="5171706"/>
            <a:ext cx="5042538" cy="1176654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5087516" y="4821382"/>
            <a:ext cx="6526" cy="1639803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pole tekstowe 16"/>
          <p:cNvSpPr txBox="1"/>
          <p:nvPr/>
        </p:nvSpPr>
        <p:spPr>
          <a:xfrm>
            <a:off x="4321442" y="4353687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tumor malignant?</a:t>
            </a:r>
            <a:endParaRPr lang="pl-PL" dirty="0"/>
          </a:p>
        </p:txBody>
      </p:sp>
      <p:pic>
        <p:nvPicPr>
          <p:cNvPr id="27" name="Picture 4" descr="Comic question mark cartoon - Transparent PNG &amp; SVG vector fi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403" y="3241963"/>
            <a:ext cx="923405" cy="92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5196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Picture 22" descr="Bruder Caterpillar Bulldozer: Amazon.co.uk: Toys &amp; Gam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180" y="3818226"/>
            <a:ext cx="1466579" cy="99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C92A2B-C876-4920-A898-D40A0D3ED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classification</a:t>
            </a:r>
          </a:p>
        </p:txBody>
      </p:sp>
      <p:pic>
        <p:nvPicPr>
          <p:cNvPr id="10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431" y="2374917"/>
            <a:ext cx="1230315" cy="807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3504225" y="3357012"/>
            <a:ext cx="1035669" cy="3806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4615613" y="3037653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363" y="1737997"/>
            <a:ext cx="667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Task: Is there a cat in the image?</a:t>
            </a:r>
          </a:p>
        </p:txBody>
      </p:sp>
      <p:pic>
        <p:nvPicPr>
          <p:cNvPr id="1036" name="Picture 12" descr="Official Video: Cat Bath Freak Out -Tigger the cat says 'NO!' to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3542" y="2668294"/>
            <a:ext cx="1269678" cy="95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Battle over when giant pandas started their bamboo diet heats up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516" y="3528735"/>
            <a:ext cx="1375207" cy="916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ONONONO Cat | Know Your Mem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821" y="2955659"/>
            <a:ext cx="870965" cy="87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he dog did not develop symptoms of illness while infected, and ...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276" y="3528735"/>
            <a:ext cx="1210532" cy="680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Green Line House / Przemek Olczyk / Mobius Architekci | ArchDaily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88" y="3291399"/>
            <a:ext cx="1177755" cy="785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99719" y="6058234"/>
            <a:ext cx="667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Question – how to represent the image?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167920" y="5340465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pic>
        <p:nvPicPr>
          <p:cNvPr id="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553" y="5063495"/>
            <a:ext cx="1230315" cy="807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691829" y="5512170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3997717" y="5171231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3589800" y="5494397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Content Placehold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1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Hypothesis (Wrong)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800" dirty="0"/>
                  <a:t>			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3200" dirty="0"/>
                  <a:t>Output:</a:t>
                </a:r>
                <a:endParaRPr lang="en-US" sz="2800" dirty="0"/>
              </a:p>
              <a:p>
                <a:pPr marL="0" indent="0">
                  <a:buNone/>
                </a:pP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76" t="-27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⃑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40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40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Łącznik prosty ze strzałką 4"/>
          <p:cNvCxnSpPr/>
          <p:nvPr/>
        </p:nvCxnSpPr>
        <p:spPr>
          <a:xfrm flipH="1" flipV="1">
            <a:off x="2997540" y="4519559"/>
            <a:ext cx="0" cy="1828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Łącznik prosty ze strzałką 6"/>
          <p:cNvCxnSpPr/>
          <p:nvPr/>
        </p:nvCxnSpPr>
        <p:spPr>
          <a:xfrm>
            <a:off x="2997540" y="6348359"/>
            <a:ext cx="65027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ole tekstowe 16"/>
          <p:cNvSpPr txBox="1"/>
          <p:nvPr/>
        </p:nvSpPr>
        <p:spPr>
          <a:xfrm>
            <a:off x="4083141" y="6441380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Size</a:t>
            </a:r>
            <a:endParaRPr lang="pl-PL" dirty="0"/>
          </a:p>
        </p:txBody>
      </p:sp>
      <p:sp>
        <p:nvSpPr>
          <p:cNvPr id="8" name="pole tekstowe 18"/>
          <p:cNvSpPr txBox="1"/>
          <p:nvPr/>
        </p:nvSpPr>
        <p:spPr>
          <a:xfrm>
            <a:off x="1334007" y="5239622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Malignant (1)</a:t>
            </a:r>
            <a:endParaRPr lang="pl-PL" dirty="0"/>
          </a:p>
        </p:txBody>
      </p:sp>
      <p:sp>
        <p:nvSpPr>
          <p:cNvPr id="9" name="pole tekstowe 17"/>
          <p:cNvSpPr txBox="1"/>
          <p:nvPr/>
        </p:nvSpPr>
        <p:spPr>
          <a:xfrm>
            <a:off x="1602047" y="61328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Benign (0)</a:t>
            </a:r>
            <a:endParaRPr lang="pl-PL" dirty="0"/>
          </a:p>
        </p:txBody>
      </p:sp>
      <p:sp>
        <p:nvSpPr>
          <p:cNvPr id="10" name="Elipsa 20"/>
          <p:cNvSpPr/>
          <p:nvPr/>
        </p:nvSpPr>
        <p:spPr>
          <a:xfrm>
            <a:off x="32261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Elipsa 21"/>
          <p:cNvSpPr/>
          <p:nvPr/>
        </p:nvSpPr>
        <p:spPr>
          <a:xfrm>
            <a:off x="37595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Elipsa 22"/>
          <p:cNvSpPr/>
          <p:nvPr/>
        </p:nvSpPr>
        <p:spPr>
          <a:xfrm>
            <a:off x="4445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Elipsa 23"/>
          <p:cNvSpPr/>
          <p:nvPr/>
        </p:nvSpPr>
        <p:spPr>
          <a:xfrm>
            <a:off x="4865442" y="623258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Elipsa 24"/>
          <p:cNvSpPr/>
          <p:nvPr/>
        </p:nvSpPr>
        <p:spPr>
          <a:xfrm>
            <a:off x="5588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5" name="Łącznik prosty 26"/>
          <p:cNvCxnSpPr/>
          <p:nvPr/>
        </p:nvCxnSpPr>
        <p:spPr>
          <a:xfrm flipV="1">
            <a:off x="2997540" y="5465134"/>
            <a:ext cx="6502720" cy="3467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a 27"/>
          <p:cNvSpPr/>
          <p:nvPr/>
        </p:nvSpPr>
        <p:spPr>
          <a:xfrm>
            <a:off x="5359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Elipsa 28"/>
          <p:cNvSpPr/>
          <p:nvPr/>
        </p:nvSpPr>
        <p:spPr>
          <a:xfrm>
            <a:off x="6121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Elipsa 29"/>
          <p:cNvSpPr/>
          <p:nvPr/>
        </p:nvSpPr>
        <p:spPr>
          <a:xfrm>
            <a:off x="4810933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Elipsa 30"/>
          <p:cNvSpPr/>
          <p:nvPr/>
        </p:nvSpPr>
        <p:spPr>
          <a:xfrm>
            <a:off x="65789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Elipsa 31"/>
          <p:cNvSpPr/>
          <p:nvPr/>
        </p:nvSpPr>
        <p:spPr>
          <a:xfrm>
            <a:off x="71123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5" name="Łącznik prosty 26"/>
          <p:cNvCxnSpPr/>
          <p:nvPr/>
        </p:nvCxnSpPr>
        <p:spPr>
          <a:xfrm>
            <a:off x="2997540" y="5858507"/>
            <a:ext cx="6461156" cy="3759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18"/>
          <p:cNvSpPr txBox="1"/>
          <p:nvPr/>
        </p:nvSpPr>
        <p:spPr>
          <a:xfrm>
            <a:off x="1825376" y="5653267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 (0.5)</a:t>
            </a:r>
            <a:endParaRPr lang="pl-PL" dirty="0"/>
          </a:p>
        </p:txBody>
      </p:sp>
      <p:sp>
        <p:nvSpPr>
          <p:cNvPr id="42" name="pole tekstowe 16"/>
          <p:cNvSpPr txBox="1"/>
          <p:nvPr/>
        </p:nvSpPr>
        <p:spPr>
          <a:xfrm>
            <a:off x="4321442" y="4353687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tumor malignant?</a:t>
            </a:r>
            <a:endParaRPr lang="pl-PL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873" y="3868441"/>
            <a:ext cx="2707074" cy="752069"/>
          </a:xfrm>
          <a:prstGeom prst="rect">
            <a:avLst/>
          </a:prstGeom>
        </p:spPr>
      </p:pic>
      <p:pic>
        <p:nvPicPr>
          <p:cNvPr id="29" name="Picture 4" descr="Comic question mark cartoon - Transparent PNG &amp; SVG vector fil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403" y="3241963"/>
            <a:ext cx="923405" cy="92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437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Hypothesis (Wrong)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800" dirty="0"/>
                  <a:t>			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3200" dirty="0"/>
                  <a:t>Output:</a:t>
                </a:r>
                <a:endParaRPr lang="en-US" sz="2800" dirty="0"/>
              </a:p>
              <a:p>
                <a:pPr marL="0" indent="0">
                  <a:buNone/>
                </a:pP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76" t="-27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⃑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40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40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Łącznik prosty ze strzałką 4"/>
          <p:cNvCxnSpPr/>
          <p:nvPr/>
        </p:nvCxnSpPr>
        <p:spPr>
          <a:xfrm flipH="1" flipV="1">
            <a:off x="2997540" y="4519559"/>
            <a:ext cx="0" cy="1828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Łącznik prosty ze strzałką 6"/>
          <p:cNvCxnSpPr/>
          <p:nvPr/>
        </p:nvCxnSpPr>
        <p:spPr>
          <a:xfrm>
            <a:off x="2997540" y="6348359"/>
            <a:ext cx="65027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ole tekstowe 16"/>
          <p:cNvSpPr txBox="1"/>
          <p:nvPr/>
        </p:nvSpPr>
        <p:spPr>
          <a:xfrm>
            <a:off x="4083141" y="6441380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Size</a:t>
            </a:r>
            <a:endParaRPr lang="pl-PL" dirty="0"/>
          </a:p>
        </p:txBody>
      </p:sp>
      <p:sp>
        <p:nvSpPr>
          <p:cNvPr id="8" name="pole tekstowe 18"/>
          <p:cNvSpPr txBox="1"/>
          <p:nvPr/>
        </p:nvSpPr>
        <p:spPr>
          <a:xfrm>
            <a:off x="1334007" y="5239622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Malignant (1)</a:t>
            </a:r>
            <a:endParaRPr lang="pl-PL" dirty="0"/>
          </a:p>
        </p:txBody>
      </p:sp>
      <p:sp>
        <p:nvSpPr>
          <p:cNvPr id="9" name="pole tekstowe 17"/>
          <p:cNvSpPr txBox="1"/>
          <p:nvPr/>
        </p:nvSpPr>
        <p:spPr>
          <a:xfrm>
            <a:off x="1602047" y="61328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Benign (0)</a:t>
            </a:r>
            <a:endParaRPr lang="pl-PL" dirty="0"/>
          </a:p>
        </p:txBody>
      </p:sp>
      <p:sp>
        <p:nvSpPr>
          <p:cNvPr id="10" name="Elipsa 20"/>
          <p:cNvSpPr/>
          <p:nvPr/>
        </p:nvSpPr>
        <p:spPr>
          <a:xfrm>
            <a:off x="32261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Elipsa 21"/>
          <p:cNvSpPr/>
          <p:nvPr/>
        </p:nvSpPr>
        <p:spPr>
          <a:xfrm>
            <a:off x="37595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Elipsa 22"/>
          <p:cNvSpPr/>
          <p:nvPr/>
        </p:nvSpPr>
        <p:spPr>
          <a:xfrm>
            <a:off x="4445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Elipsa 23"/>
          <p:cNvSpPr/>
          <p:nvPr/>
        </p:nvSpPr>
        <p:spPr>
          <a:xfrm>
            <a:off x="4865442" y="623258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Elipsa 24"/>
          <p:cNvSpPr/>
          <p:nvPr/>
        </p:nvSpPr>
        <p:spPr>
          <a:xfrm>
            <a:off x="5588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5" name="Łącznik prosty 26"/>
          <p:cNvCxnSpPr/>
          <p:nvPr/>
        </p:nvCxnSpPr>
        <p:spPr>
          <a:xfrm flipV="1">
            <a:off x="2997540" y="5465134"/>
            <a:ext cx="6502720" cy="3467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a 27"/>
          <p:cNvSpPr/>
          <p:nvPr/>
        </p:nvSpPr>
        <p:spPr>
          <a:xfrm>
            <a:off x="5359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Elipsa 28"/>
          <p:cNvSpPr/>
          <p:nvPr/>
        </p:nvSpPr>
        <p:spPr>
          <a:xfrm>
            <a:off x="6121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Elipsa 29"/>
          <p:cNvSpPr/>
          <p:nvPr/>
        </p:nvSpPr>
        <p:spPr>
          <a:xfrm>
            <a:off x="4810933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Elipsa 30"/>
          <p:cNvSpPr/>
          <p:nvPr/>
        </p:nvSpPr>
        <p:spPr>
          <a:xfrm>
            <a:off x="65789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Elipsa 31"/>
          <p:cNvSpPr/>
          <p:nvPr/>
        </p:nvSpPr>
        <p:spPr>
          <a:xfrm>
            <a:off x="71123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5" name="Łącznik prosty 26"/>
          <p:cNvCxnSpPr/>
          <p:nvPr/>
        </p:nvCxnSpPr>
        <p:spPr>
          <a:xfrm>
            <a:off x="2997540" y="5858507"/>
            <a:ext cx="6461156" cy="3759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18"/>
          <p:cNvSpPr txBox="1"/>
          <p:nvPr/>
        </p:nvSpPr>
        <p:spPr>
          <a:xfrm>
            <a:off x="1825376" y="5653267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 (0.5)</a:t>
            </a:r>
            <a:endParaRPr lang="pl-PL" dirty="0"/>
          </a:p>
        </p:txBody>
      </p:sp>
      <p:sp>
        <p:nvSpPr>
          <p:cNvPr id="42" name="pole tekstowe 16"/>
          <p:cNvSpPr txBox="1"/>
          <p:nvPr/>
        </p:nvSpPr>
        <p:spPr>
          <a:xfrm>
            <a:off x="4321442" y="4353687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tumor malignant?</a:t>
            </a:r>
            <a:endParaRPr lang="pl-PL" dirty="0"/>
          </a:p>
        </p:txBody>
      </p:sp>
      <p:sp>
        <p:nvSpPr>
          <p:cNvPr id="27" name="Elipsa 31"/>
          <p:cNvSpPr/>
          <p:nvPr/>
        </p:nvSpPr>
        <p:spPr>
          <a:xfrm>
            <a:off x="9157361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873" y="3868441"/>
            <a:ext cx="2707074" cy="752069"/>
          </a:xfrm>
          <a:prstGeom prst="rect">
            <a:avLst/>
          </a:prstGeom>
        </p:spPr>
      </p:pic>
      <p:pic>
        <p:nvPicPr>
          <p:cNvPr id="29" name="Picture 4" descr="Comic question mark cartoon - Transparent PNG &amp; SVG vector fil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403" y="3241963"/>
            <a:ext cx="923405" cy="92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24408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Hypothesis (Wrong)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800" dirty="0"/>
                  <a:t>			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3200" dirty="0"/>
                  <a:t>Output:</a:t>
                </a:r>
                <a:endParaRPr lang="en-US" sz="2800" dirty="0"/>
              </a:p>
              <a:p>
                <a:pPr marL="0" indent="0">
                  <a:buNone/>
                </a:pP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76" t="-27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⃑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40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40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Łącznik prosty ze strzałką 4"/>
          <p:cNvCxnSpPr/>
          <p:nvPr/>
        </p:nvCxnSpPr>
        <p:spPr>
          <a:xfrm flipH="1" flipV="1">
            <a:off x="2997540" y="4519559"/>
            <a:ext cx="0" cy="1828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Łącznik prosty ze strzałką 6"/>
          <p:cNvCxnSpPr/>
          <p:nvPr/>
        </p:nvCxnSpPr>
        <p:spPr>
          <a:xfrm>
            <a:off x="2997540" y="6348359"/>
            <a:ext cx="65027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ole tekstowe 16"/>
          <p:cNvSpPr txBox="1"/>
          <p:nvPr/>
        </p:nvSpPr>
        <p:spPr>
          <a:xfrm>
            <a:off x="4083141" y="6441380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Size</a:t>
            </a:r>
            <a:endParaRPr lang="pl-PL" dirty="0"/>
          </a:p>
        </p:txBody>
      </p:sp>
      <p:sp>
        <p:nvSpPr>
          <p:cNvPr id="8" name="pole tekstowe 18"/>
          <p:cNvSpPr txBox="1"/>
          <p:nvPr/>
        </p:nvSpPr>
        <p:spPr>
          <a:xfrm>
            <a:off x="1334007" y="5239622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Malignant (1)</a:t>
            </a:r>
            <a:endParaRPr lang="pl-PL" dirty="0"/>
          </a:p>
        </p:txBody>
      </p:sp>
      <p:sp>
        <p:nvSpPr>
          <p:cNvPr id="9" name="pole tekstowe 17"/>
          <p:cNvSpPr txBox="1"/>
          <p:nvPr/>
        </p:nvSpPr>
        <p:spPr>
          <a:xfrm>
            <a:off x="1602047" y="61328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Benign (0)</a:t>
            </a:r>
            <a:endParaRPr lang="pl-PL" dirty="0"/>
          </a:p>
        </p:txBody>
      </p:sp>
      <p:sp>
        <p:nvSpPr>
          <p:cNvPr id="10" name="Elipsa 20"/>
          <p:cNvSpPr/>
          <p:nvPr/>
        </p:nvSpPr>
        <p:spPr>
          <a:xfrm>
            <a:off x="32261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Elipsa 21"/>
          <p:cNvSpPr/>
          <p:nvPr/>
        </p:nvSpPr>
        <p:spPr>
          <a:xfrm>
            <a:off x="37595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Elipsa 22"/>
          <p:cNvSpPr/>
          <p:nvPr/>
        </p:nvSpPr>
        <p:spPr>
          <a:xfrm>
            <a:off x="4445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Elipsa 23"/>
          <p:cNvSpPr/>
          <p:nvPr/>
        </p:nvSpPr>
        <p:spPr>
          <a:xfrm>
            <a:off x="4865442" y="623258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Elipsa 24"/>
          <p:cNvSpPr/>
          <p:nvPr/>
        </p:nvSpPr>
        <p:spPr>
          <a:xfrm>
            <a:off x="5588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5" name="Łącznik prosty 26"/>
          <p:cNvCxnSpPr/>
          <p:nvPr/>
        </p:nvCxnSpPr>
        <p:spPr>
          <a:xfrm flipV="1">
            <a:off x="2997540" y="5465134"/>
            <a:ext cx="6502720" cy="3467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a 27"/>
          <p:cNvSpPr/>
          <p:nvPr/>
        </p:nvSpPr>
        <p:spPr>
          <a:xfrm>
            <a:off x="5359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Elipsa 28"/>
          <p:cNvSpPr/>
          <p:nvPr/>
        </p:nvSpPr>
        <p:spPr>
          <a:xfrm>
            <a:off x="6121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Elipsa 29"/>
          <p:cNvSpPr/>
          <p:nvPr/>
        </p:nvSpPr>
        <p:spPr>
          <a:xfrm>
            <a:off x="4810933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Elipsa 30"/>
          <p:cNvSpPr/>
          <p:nvPr/>
        </p:nvSpPr>
        <p:spPr>
          <a:xfrm>
            <a:off x="65789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Elipsa 31"/>
          <p:cNvSpPr/>
          <p:nvPr/>
        </p:nvSpPr>
        <p:spPr>
          <a:xfrm>
            <a:off x="71123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5" name="Łącznik prosty 26"/>
          <p:cNvCxnSpPr/>
          <p:nvPr/>
        </p:nvCxnSpPr>
        <p:spPr>
          <a:xfrm>
            <a:off x="2997540" y="5858507"/>
            <a:ext cx="6461156" cy="3759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18"/>
          <p:cNvSpPr txBox="1"/>
          <p:nvPr/>
        </p:nvSpPr>
        <p:spPr>
          <a:xfrm>
            <a:off x="1825376" y="5653267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 (0.5)</a:t>
            </a:r>
            <a:endParaRPr lang="pl-PL" dirty="0"/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2949557" y="5239622"/>
            <a:ext cx="7096968" cy="1108738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ole tekstowe 16"/>
          <p:cNvSpPr txBox="1"/>
          <p:nvPr/>
        </p:nvSpPr>
        <p:spPr>
          <a:xfrm>
            <a:off x="4321442" y="4353687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tumor malignant?</a:t>
            </a:r>
            <a:endParaRPr lang="pl-PL" dirty="0"/>
          </a:p>
        </p:txBody>
      </p:sp>
      <p:sp>
        <p:nvSpPr>
          <p:cNvPr id="27" name="Elipsa 31"/>
          <p:cNvSpPr/>
          <p:nvPr/>
        </p:nvSpPr>
        <p:spPr>
          <a:xfrm>
            <a:off x="9157361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873" y="3868441"/>
            <a:ext cx="2707074" cy="752069"/>
          </a:xfrm>
          <a:prstGeom prst="rect">
            <a:avLst/>
          </a:prstGeom>
        </p:spPr>
      </p:pic>
      <p:pic>
        <p:nvPicPr>
          <p:cNvPr id="29" name="Picture 4" descr="Comic question mark cartoon - Transparent PNG &amp; SVG vector fil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403" y="3241963"/>
            <a:ext cx="923405" cy="92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92933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Hypothesis (Wrong)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800" dirty="0"/>
                  <a:t>			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3200" dirty="0"/>
                  <a:t>Output:</a:t>
                </a:r>
                <a:endParaRPr lang="en-US" sz="2800" dirty="0"/>
              </a:p>
              <a:p>
                <a:pPr marL="0" indent="0">
                  <a:buNone/>
                </a:pP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76" t="-27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⃑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40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40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Łącznik prosty ze strzałką 4"/>
          <p:cNvCxnSpPr/>
          <p:nvPr/>
        </p:nvCxnSpPr>
        <p:spPr>
          <a:xfrm flipH="1" flipV="1">
            <a:off x="2997540" y="4519559"/>
            <a:ext cx="0" cy="1828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Łącznik prosty ze strzałką 6"/>
          <p:cNvCxnSpPr/>
          <p:nvPr/>
        </p:nvCxnSpPr>
        <p:spPr>
          <a:xfrm>
            <a:off x="2997540" y="6348359"/>
            <a:ext cx="65027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ole tekstowe 16"/>
          <p:cNvSpPr txBox="1"/>
          <p:nvPr/>
        </p:nvSpPr>
        <p:spPr>
          <a:xfrm>
            <a:off x="4083141" y="6441380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Size</a:t>
            </a:r>
            <a:endParaRPr lang="pl-PL" dirty="0"/>
          </a:p>
        </p:txBody>
      </p:sp>
      <p:sp>
        <p:nvSpPr>
          <p:cNvPr id="8" name="pole tekstowe 18"/>
          <p:cNvSpPr txBox="1"/>
          <p:nvPr/>
        </p:nvSpPr>
        <p:spPr>
          <a:xfrm>
            <a:off x="1334007" y="5239622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Malignant (1)</a:t>
            </a:r>
            <a:endParaRPr lang="pl-PL" dirty="0"/>
          </a:p>
        </p:txBody>
      </p:sp>
      <p:sp>
        <p:nvSpPr>
          <p:cNvPr id="9" name="pole tekstowe 17"/>
          <p:cNvSpPr txBox="1"/>
          <p:nvPr/>
        </p:nvSpPr>
        <p:spPr>
          <a:xfrm>
            <a:off x="1602047" y="61328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Benign (0)</a:t>
            </a:r>
            <a:endParaRPr lang="pl-PL" dirty="0"/>
          </a:p>
        </p:txBody>
      </p:sp>
      <p:sp>
        <p:nvSpPr>
          <p:cNvPr id="10" name="Elipsa 20"/>
          <p:cNvSpPr/>
          <p:nvPr/>
        </p:nvSpPr>
        <p:spPr>
          <a:xfrm>
            <a:off x="32261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Elipsa 21"/>
          <p:cNvSpPr/>
          <p:nvPr/>
        </p:nvSpPr>
        <p:spPr>
          <a:xfrm>
            <a:off x="37595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Elipsa 22"/>
          <p:cNvSpPr/>
          <p:nvPr/>
        </p:nvSpPr>
        <p:spPr>
          <a:xfrm>
            <a:off x="4445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Elipsa 23"/>
          <p:cNvSpPr/>
          <p:nvPr/>
        </p:nvSpPr>
        <p:spPr>
          <a:xfrm>
            <a:off x="4865442" y="623258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Elipsa 24"/>
          <p:cNvSpPr/>
          <p:nvPr/>
        </p:nvSpPr>
        <p:spPr>
          <a:xfrm>
            <a:off x="5588340" y="6237525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5" name="Łącznik prosty 26"/>
          <p:cNvCxnSpPr/>
          <p:nvPr/>
        </p:nvCxnSpPr>
        <p:spPr>
          <a:xfrm flipV="1">
            <a:off x="2997540" y="5465134"/>
            <a:ext cx="6502720" cy="3467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a 27"/>
          <p:cNvSpPr/>
          <p:nvPr/>
        </p:nvSpPr>
        <p:spPr>
          <a:xfrm>
            <a:off x="5359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Elipsa 28"/>
          <p:cNvSpPr/>
          <p:nvPr/>
        </p:nvSpPr>
        <p:spPr>
          <a:xfrm>
            <a:off x="61217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Elipsa 29"/>
          <p:cNvSpPr/>
          <p:nvPr/>
        </p:nvSpPr>
        <p:spPr>
          <a:xfrm>
            <a:off x="4810933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Elipsa 30"/>
          <p:cNvSpPr/>
          <p:nvPr/>
        </p:nvSpPr>
        <p:spPr>
          <a:xfrm>
            <a:off x="65789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Elipsa 31"/>
          <p:cNvSpPr/>
          <p:nvPr/>
        </p:nvSpPr>
        <p:spPr>
          <a:xfrm>
            <a:off x="7112340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5" name="Łącznik prosty 26"/>
          <p:cNvCxnSpPr/>
          <p:nvPr/>
        </p:nvCxnSpPr>
        <p:spPr>
          <a:xfrm>
            <a:off x="2997540" y="5858507"/>
            <a:ext cx="6461156" cy="3759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18"/>
          <p:cNvSpPr txBox="1"/>
          <p:nvPr/>
        </p:nvSpPr>
        <p:spPr>
          <a:xfrm>
            <a:off x="1825376" y="5653267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 (0.5)</a:t>
            </a:r>
            <a:endParaRPr lang="pl-PL" dirty="0"/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2949557" y="5239622"/>
            <a:ext cx="7096968" cy="1108738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5931544" y="4862404"/>
            <a:ext cx="6526" cy="1639803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pole tekstowe 16"/>
          <p:cNvSpPr txBox="1"/>
          <p:nvPr/>
        </p:nvSpPr>
        <p:spPr>
          <a:xfrm>
            <a:off x="4321442" y="4353687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tumor malignant?</a:t>
            </a:r>
            <a:endParaRPr lang="pl-PL" dirty="0"/>
          </a:p>
        </p:txBody>
      </p:sp>
      <p:sp>
        <p:nvSpPr>
          <p:cNvPr id="27" name="Elipsa 31"/>
          <p:cNvSpPr/>
          <p:nvPr/>
        </p:nvSpPr>
        <p:spPr>
          <a:xfrm>
            <a:off x="9157361" y="5350834"/>
            <a:ext cx="228600" cy="228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873" y="3868441"/>
            <a:ext cx="2707074" cy="752069"/>
          </a:xfrm>
          <a:prstGeom prst="rect">
            <a:avLst/>
          </a:prstGeom>
        </p:spPr>
      </p:pic>
      <p:pic>
        <p:nvPicPr>
          <p:cNvPr id="29" name="Picture 4" descr="Comic question mark cartoon - Transparent PNG &amp; SVG vector fil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403" y="3241963"/>
            <a:ext cx="923405" cy="92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6374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Hypothesis (Wrong)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800" dirty="0"/>
                  <a:t>			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3200" dirty="0"/>
                  <a:t>Output:</a:t>
                </a:r>
                <a:endParaRPr lang="en-US" sz="2800" dirty="0"/>
              </a:p>
              <a:p>
                <a:pPr marL="0" indent="0">
                  <a:buNone/>
                </a:pP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76" t="-27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⃑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40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40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Łącznik prosty ze strzałką 4"/>
          <p:cNvCxnSpPr/>
          <p:nvPr/>
        </p:nvCxnSpPr>
        <p:spPr>
          <a:xfrm flipH="1" flipV="1">
            <a:off x="2997540" y="4519559"/>
            <a:ext cx="0" cy="1828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Łącznik prosty ze strzałką 6"/>
          <p:cNvCxnSpPr/>
          <p:nvPr/>
        </p:nvCxnSpPr>
        <p:spPr>
          <a:xfrm>
            <a:off x="2997540" y="6348359"/>
            <a:ext cx="65027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ole tekstowe 16"/>
          <p:cNvSpPr txBox="1"/>
          <p:nvPr/>
        </p:nvSpPr>
        <p:spPr>
          <a:xfrm>
            <a:off x="4083141" y="6441380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Size</a:t>
            </a:r>
            <a:endParaRPr lang="pl-PL" dirty="0"/>
          </a:p>
        </p:txBody>
      </p:sp>
      <p:sp>
        <p:nvSpPr>
          <p:cNvPr id="8" name="pole tekstowe 18"/>
          <p:cNvSpPr txBox="1"/>
          <p:nvPr/>
        </p:nvSpPr>
        <p:spPr>
          <a:xfrm>
            <a:off x="1334007" y="5239622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Malignant (1)</a:t>
            </a:r>
            <a:endParaRPr lang="pl-PL" dirty="0"/>
          </a:p>
        </p:txBody>
      </p:sp>
      <p:sp>
        <p:nvSpPr>
          <p:cNvPr id="9" name="pole tekstowe 17"/>
          <p:cNvSpPr txBox="1"/>
          <p:nvPr/>
        </p:nvSpPr>
        <p:spPr>
          <a:xfrm>
            <a:off x="1602047" y="61328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Benign (0)</a:t>
            </a:r>
            <a:endParaRPr lang="pl-PL" dirty="0"/>
          </a:p>
        </p:txBody>
      </p:sp>
      <p:sp>
        <p:nvSpPr>
          <p:cNvPr id="10" name="Elipsa 20"/>
          <p:cNvSpPr/>
          <p:nvPr/>
        </p:nvSpPr>
        <p:spPr>
          <a:xfrm>
            <a:off x="3226140" y="6237525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Elipsa 21"/>
          <p:cNvSpPr/>
          <p:nvPr/>
        </p:nvSpPr>
        <p:spPr>
          <a:xfrm>
            <a:off x="3759540" y="6237525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rgbClr val="03BD0C"/>
              </a:solidFill>
            </a:endParaRPr>
          </a:p>
        </p:txBody>
      </p:sp>
      <p:sp>
        <p:nvSpPr>
          <p:cNvPr id="12" name="Elipsa 22"/>
          <p:cNvSpPr/>
          <p:nvPr/>
        </p:nvSpPr>
        <p:spPr>
          <a:xfrm>
            <a:off x="4445340" y="6237525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rgbClr val="03BD0C"/>
              </a:solidFill>
            </a:endParaRPr>
          </a:p>
        </p:txBody>
      </p:sp>
      <p:sp>
        <p:nvSpPr>
          <p:cNvPr id="13" name="Elipsa 23"/>
          <p:cNvSpPr/>
          <p:nvPr/>
        </p:nvSpPr>
        <p:spPr>
          <a:xfrm>
            <a:off x="4865442" y="6232585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rgbClr val="03BD0C"/>
              </a:solidFill>
            </a:endParaRPr>
          </a:p>
        </p:txBody>
      </p:sp>
      <p:sp>
        <p:nvSpPr>
          <p:cNvPr id="14" name="Elipsa 24"/>
          <p:cNvSpPr/>
          <p:nvPr/>
        </p:nvSpPr>
        <p:spPr>
          <a:xfrm>
            <a:off x="5588340" y="6237525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rgbClr val="03BD0C"/>
              </a:solidFill>
            </a:endParaRPr>
          </a:p>
        </p:txBody>
      </p:sp>
      <p:cxnSp>
        <p:nvCxnSpPr>
          <p:cNvPr id="15" name="Łącznik prosty 26"/>
          <p:cNvCxnSpPr/>
          <p:nvPr/>
        </p:nvCxnSpPr>
        <p:spPr>
          <a:xfrm flipV="1">
            <a:off x="2997540" y="5465134"/>
            <a:ext cx="6502720" cy="3467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a 27"/>
          <p:cNvSpPr/>
          <p:nvPr/>
        </p:nvSpPr>
        <p:spPr>
          <a:xfrm>
            <a:off x="5359740" y="5350834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rgbClr val="03BD0C"/>
              </a:solidFill>
            </a:endParaRPr>
          </a:p>
        </p:txBody>
      </p:sp>
      <p:sp>
        <p:nvSpPr>
          <p:cNvPr id="17" name="Elipsa 28"/>
          <p:cNvSpPr/>
          <p:nvPr/>
        </p:nvSpPr>
        <p:spPr>
          <a:xfrm>
            <a:off x="6121740" y="5350834"/>
            <a:ext cx="228600" cy="2286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Elipsa 29"/>
          <p:cNvSpPr/>
          <p:nvPr/>
        </p:nvSpPr>
        <p:spPr>
          <a:xfrm>
            <a:off x="4810933" y="5350834"/>
            <a:ext cx="228600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rgbClr val="03BD0C"/>
              </a:solidFill>
            </a:endParaRPr>
          </a:p>
        </p:txBody>
      </p:sp>
      <p:sp>
        <p:nvSpPr>
          <p:cNvPr id="19" name="Elipsa 30"/>
          <p:cNvSpPr/>
          <p:nvPr/>
        </p:nvSpPr>
        <p:spPr>
          <a:xfrm>
            <a:off x="6578940" y="5350834"/>
            <a:ext cx="228600" cy="2286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Elipsa 31"/>
          <p:cNvSpPr/>
          <p:nvPr/>
        </p:nvSpPr>
        <p:spPr>
          <a:xfrm>
            <a:off x="7112340" y="5350834"/>
            <a:ext cx="228600" cy="2286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5" name="Łącznik prosty 26"/>
          <p:cNvCxnSpPr/>
          <p:nvPr/>
        </p:nvCxnSpPr>
        <p:spPr>
          <a:xfrm>
            <a:off x="2997540" y="5858507"/>
            <a:ext cx="6461156" cy="3759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18"/>
          <p:cNvSpPr txBox="1"/>
          <p:nvPr/>
        </p:nvSpPr>
        <p:spPr>
          <a:xfrm>
            <a:off x="1825376" y="5653267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 (0.5)</a:t>
            </a:r>
            <a:endParaRPr lang="pl-PL" dirty="0"/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2949557" y="5239622"/>
            <a:ext cx="7096968" cy="1108738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5931544" y="4862404"/>
            <a:ext cx="6526" cy="1639803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pole tekstowe 16"/>
          <p:cNvSpPr txBox="1"/>
          <p:nvPr/>
        </p:nvSpPr>
        <p:spPr>
          <a:xfrm>
            <a:off x="4321442" y="4353687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tumor malignant?</a:t>
            </a:r>
            <a:endParaRPr lang="pl-PL" dirty="0"/>
          </a:p>
        </p:txBody>
      </p:sp>
      <p:sp>
        <p:nvSpPr>
          <p:cNvPr id="27" name="Elipsa 31"/>
          <p:cNvSpPr/>
          <p:nvPr/>
        </p:nvSpPr>
        <p:spPr>
          <a:xfrm>
            <a:off x="9157361" y="5350834"/>
            <a:ext cx="228600" cy="2286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873" y="3868441"/>
            <a:ext cx="2707074" cy="752069"/>
          </a:xfrm>
          <a:prstGeom prst="rect">
            <a:avLst/>
          </a:prstGeom>
        </p:spPr>
      </p:pic>
      <p:pic>
        <p:nvPicPr>
          <p:cNvPr id="29" name="Picture 4" descr="Comic question mark cartoon - Transparent PNG &amp; SVG vector fil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403" y="3241963"/>
            <a:ext cx="923405" cy="92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4727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Hypothesis (Wrong)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9848" y="2121408"/>
                <a:ext cx="10058400" cy="473659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800" dirty="0"/>
                  <a:t>			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3200" dirty="0"/>
                  <a:t>Output:</a:t>
                </a:r>
                <a:endParaRPr lang="en-US" sz="2800" dirty="0"/>
              </a:p>
              <a:p>
                <a:pPr marL="0" indent="0">
                  <a:buNone/>
                </a:pPr>
                <a:endParaRPr lang="en-US" sz="3600" dirty="0"/>
              </a:p>
              <a:p>
                <a:pPr marL="0" indent="0">
                  <a:buNone/>
                </a:pPr>
                <a:r>
                  <a:rPr lang="en-US" sz="2400" b="1" dirty="0"/>
                  <a:t>Conclusion</a:t>
                </a:r>
              </a:p>
              <a:p>
                <a:pPr marL="0" indent="0">
                  <a:buNone/>
                </a:pPr>
                <a:r>
                  <a:rPr lang="en-US" sz="2400" dirty="0"/>
                  <a:t>We need a function that:</a:t>
                </a:r>
              </a:p>
              <a:p>
                <a:r>
                  <a:rPr lang="en-US" sz="2400" dirty="0"/>
                  <a:t>Scales from 0 to 1</a:t>
                </a:r>
              </a:p>
              <a:p>
                <a:r>
                  <a:rPr lang="en-US" sz="2400" dirty="0"/>
                  <a:t>Works better with outliers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9848" y="2121408"/>
                <a:ext cx="10058400" cy="4736592"/>
              </a:xfrm>
              <a:blipFill>
                <a:blip r:embed="rId2"/>
                <a:stretch>
                  <a:fillRect l="-1576" t="-2317" b="-23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acc>
                            <m:accPr>
                              <m:chr m:val="⃑"/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40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40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244" y="3646606"/>
                <a:ext cx="3710497" cy="6967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3588" y="2571883"/>
            <a:ext cx="4426253" cy="1229685"/>
          </a:xfrm>
          <a:prstGeom prst="rect">
            <a:avLst/>
          </a:prstGeom>
        </p:spPr>
      </p:pic>
      <p:pic>
        <p:nvPicPr>
          <p:cNvPr id="29" name="Picture 4" descr="Comic question mark cartoon - Transparent PNG &amp; SVG vector fil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403" y="3241963"/>
            <a:ext cx="923405" cy="92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3758" y="4252042"/>
            <a:ext cx="4356070" cy="115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21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33F3-183E-4322-8AF7-93B78FCE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SigmoiD</a:t>
            </a:r>
            <a:r>
              <a:rPr lang="en-US" dirty="0"/>
              <a:t>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600" dirty="0"/>
                  <a:t>Given x	want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3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36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36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3600" dirty="0"/>
                  <a:t>			 </a:t>
                </a:r>
                <a14:m>
                  <m:oMath xmlns:m="http://schemas.openxmlformats.org/officeDocument/2006/math">
                    <m:r>
                      <a:rPr lang="en-US" sz="3600" i="1">
                        <a:latin typeface="Cambria Math" panose="02040503050406030204" pitchFamily="18" charset="0"/>
                      </a:rPr>
                      <m:t>0≤</m:t>
                    </m:r>
                    <m:acc>
                      <m:accPr>
                        <m:chr m:val="̂"/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36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sz="3600" dirty="0"/>
              </a:p>
              <a:p>
                <a:pPr marL="0" indent="0">
                  <a:buNone/>
                </a:pPr>
                <a:endParaRPr lang="en-US" sz="3600" dirty="0"/>
              </a:p>
              <a:p>
                <a:pPr marL="0" indent="0">
                  <a:buNone/>
                </a:pPr>
                <a:r>
                  <a:rPr lang="en-US" sz="3600" dirty="0"/>
                  <a:t>		 </a:t>
                </a:r>
                <a14:m>
                  <m:oMath xmlns:m="http://schemas.openxmlformats.org/officeDocument/2006/math">
                    <m:r>
                      <a:rPr lang="en-US" sz="4800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48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4800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4800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sz="4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4800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sz="4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8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48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4800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2B7894-7EFC-4DC7-BD26-243BD34A2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79" t="-37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6" descr="Related image">
            <a:extLst>
              <a:ext uri="{FF2B5EF4-FFF2-40B4-BE49-F238E27FC236}">
                <a16:creationId xmlns:a16="http://schemas.microsoft.com/office/drawing/2014/main" id="{7D3E5AB3-0792-47ED-9550-09A10FA88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373" y="3094517"/>
            <a:ext cx="4402801" cy="2934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4720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51243" y="2093976"/>
                <a:ext cx="10058400" cy="4050792"/>
              </a:xfrm>
            </p:spPr>
            <p:txBody>
              <a:bodyPr/>
              <a:lstStyle/>
              <a:p>
                <a:r>
                  <a:rPr lang="en-US" dirty="0"/>
                  <a:t>Hypothesis for linear regression: </a:t>
                </a:r>
              </a:p>
              <a:p>
                <a:pPr marL="0" indent="0">
                  <a:buNone/>
                </a:pPr>
                <a:r>
                  <a:rPr lang="en-US" dirty="0"/>
                  <a:t>	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  <m:r>
                      <a:rPr lang="en-US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="1" i="1" dirty="0"/>
                  <a:t>=h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/>
                  <a:t>(x) = </a:t>
                </a:r>
                <a:r>
                  <a:rPr lang="en-US" b="1" i="1" dirty="0">
                    <a:sym typeface="Symbol" panose="05050102010706020507" pitchFamily="18" charset="2"/>
                  </a:rPr>
                  <a:t></a:t>
                </a:r>
                <a:r>
                  <a:rPr lang="en-US" b="1" i="1" baseline="30000" dirty="0">
                    <a:sym typeface="Symbol" panose="05050102010706020507" pitchFamily="18" charset="2"/>
                  </a:rPr>
                  <a:t>T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</a:p>
              <a:p>
                <a:r>
                  <a:rPr lang="en-US" dirty="0"/>
                  <a:t>Hypothesis for </a:t>
                </a:r>
                <a:r>
                  <a:rPr lang="en-US" dirty="0">
                    <a:sym typeface="Symbol" panose="05050102010706020507" pitchFamily="18" charset="2"/>
                  </a:rPr>
                  <a:t>logistic regression: </a:t>
                </a:r>
              </a:p>
              <a:p>
                <a:pPr marL="0" indent="0">
                  <a:buNone/>
                </a:pPr>
                <a:r>
                  <a:rPr lang="en-US" b="1" dirty="0">
                    <a:sym typeface="Symbol" panose="05050102010706020507" pitchFamily="18" charset="2"/>
                  </a:rPr>
                  <a:t>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  <m:r>
                      <a:rPr lang="en-US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="1" i="1" dirty="0"/>
                  <a:t>= 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/>
                  <a:t>(x) = g(</a:t>
                </a:r>
                <a:r>
                  <a:rPr lang="en-US" b="1" i="1" dirty="0">
                    <a:sym typeface="Symbol" panose="05050102010706020507" pitchFamily="18" charset="2"/>
                  </a:rPr>
                  <a:t></a:t>
                </a:r>
                <a:r>
                  <a:rPr lang="en-US" b="1" i="1" baseline="30000" dirty="0" err="1">
                    <a:sym typeface="Symbol" panose="05050102010706020507" pitchFamily="18" charset="2"/>
                  </a:rPr>
                  <a:t>T</a:t>
                </a:r>
                <a:r>
                  <a:rPr lang="en-US" b="1" i="1" dirty="0" err="1">
                    <a:sym typeface="Symbol" panose="05050102010706020507" pitchFamily="18" charset="2"/>
                  </a:rPr>
                  <a:t>x</a:t>
                </a:r>
                <a:r>
                  <a:rPr lang="en-US" b="1" i="1" dirty="0">
                    <a:sym typeface="Symbol" panose="05050102010706020507" pitchFamily="18" charset="2"/>
                  </a:rPr>
                  <a:t>)</a:t>
                </a:r>
              </a:p>
              <a:p>
                <a:pPr lvl="1"/>
                <a:r>
                  <a:rPr lang="en-US" dirty="0"/>
                  <a:t>where: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/>
                  <a:t> (sigmoid function)</a:t>
                </a:r>
              </a:p>
              <a:p>
                <a:r>
                  <a:rPr lang="en-US" dirty="0"/>
                  <a:t>Hypothesis – different notation: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3200" i="1" dirty="0">
                            <a:sym typeface="Symbol" panose="05050102010706020507" pitchFamily="18" charset="2"/>
                          </a:rPr>
                          <m:t></m:t>
                        </m:r>
                      </m:sub>
                    </m:sSub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32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sz="3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sz="32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sz="3200" i="1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</m:e>
                              <m:sup>
                                <m:r>
                                  <a:rPr lang="en-US" sz="3200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m:rPr>
                                <m:nor/>
                              </m:rPr>
                              <a:rPr lang="en-US" sz="3200" b="1" i="1" smtClean="0">
                                <a:latin typeface="Cambria Math" panose="02040503050406030204" pitchFamily="18" charset="0"/>
                              </a:rPr>
                              <m:t>x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1243" y="2093976"/>
                <a:ext cx="10058400" cy="4050792"/>
              </a:xfrm>
              <a:blipFill>
                <a:blip r:embed="rId2"/>
                <a:stretch>
                  <a:fillRect l="-303" t="-16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0" name="Picture 6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8658" y="1892729"/>
            <a:ext cx="5433129" cy="362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44524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58764" y="2490740"/>
                <a:ext cx="6892705" cy="4050792"/>
              </a:xfrm>
            </p:spPr>
            <p:txBody>
              <a:bodyPr/>
              <a:lstStyle/>
              <a:p>
                <a:r>
                  <a:rPr lang="en-US" b="1" i="1" dirty="0"/>
                  <a:t>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>
                    <a:sym typeface="Symbol" panose="05050102010706020507" pitchFamily="18" charset="2"/>
                  </a:rPr>
                  <a:t>(x)</a:t>
                </a:r>
                <a:r>
                  <a:rPr lang="en-US" dirty="0">
                    <a:sym typeface="Symbol" panose="05050102010706020507" pitchFamily="18" charset="2"/>
                  </a:rPr>
                  <a:t> stands for the probability that for given </a:t>
                </a:r>
                <a:r>
                  <a:rPr lang="en-US" b="1" i="1" dirty="0">
                    <a:sym typeface="Symbol" panose="05050102010706020507" pitchFamily="18" charset="2"/>
                  </a:rPr>
                  <a:t>x, y(x) = 1</a:t>
                </a:r>
              </a:p>
              <a:p>
                <a:r>
                  <a:rPr lang="en-US" dirty="0">
                    <a:sym typeface="Symbol" panose="05050102010706020507" pitchFamily="18" charset="2"/>
                  </a:rPr>
                  <a:t>Notation:</a:t>
                </a:r>
                <a:r>
                  <a:rPr lang="en-US" b="1" i="1" dirty="0">
                    <a:sym typeface="Symbol" panose="05050102010706020507" pitchFamily="18" charset="2"/>
                  </a:rPr>
                  <a:t> P(y=1|x, )</a:t>
                </a: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r>
                  <a:rPr lang="en-US" dirty="0">
                    <a:sym typeface="Symbol" panose="05050102010706020507" pitchFamily="18" charset="2"/>
                  </a:rPr>
                  <a:t>Question: For which </a:t>
                </a:r>
                <a:r>
                  <a:rPr lang="en-US" b="1" i="1" dirty="0">
                    <a:sym typeface="Symbol" panose="05050102010706020507" pitchFamily="18" charset="2"/>
                  </a:rPr>
                  <a:t>z = </a:t>
                </a:r>
                <a:r>
                  <a:rPr lang="en-US" b="1" i="1" baseline="30000" dirty="0">
                    <a:sym typeface="Symbol" panose="05050102010706020507" pitchFamily="18" charset="2"/>
                  </a:rPr>
                  <a:t>T</a:t>
                </a:r>
                <a:r>
                  <a:rPr lang="en-US" b="1" i="1" dirty="0">
                    <a:sym typeface="Symbol" panose="05050102010706020507" pitchFamily="18" charset="2"/>
                  </a:rPr>
                  <a:t>*x </a:t>
                </a:r>
                <a:r>
                  <a:rPr lang="en-US" dirty="0">
                    <a:sym typeface="Symbol" panose="05050102010706020507" pitchFamily="18" charset="2"/>
                  </a:rPr>
                  <a:t>the expression is</a:t>
                </a:r>
                <a:r>
                  <a:rPr lang="en-US" dirty="0"/>
                  <a:t>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sym typeface="Symbol" panose="05050102010706020507" pitchFamily="18" charset="2"/>
                  </a:rPr>
                  <a:t> </a:t>
                </a:r>
              </a:p>
              <a:p>
                <a:pPr lvl="1"/>
                <a:r>
                  <a:rPr lang="en-US" dirty="0">
                    <a:sym typeface="Symbol" panose="05050102010706020507" pitchFamily="18" charset="2"/>
                  </a:rPr>
                  <a:t>Equal to 0.5?</a:t>
                </a:r>
              </a:p>
              <a:p>
                <a:pPr lvl="1"/>
                <a:r>
                  <a:rPr lang="en-US" dirty="0">
                    <a:sym typeface="Symbol" panose="05050102010706020507" pitchFamily="18" charset="2"/>
                  </a:rPr>
                  <a:t>Greater than 0.5?</a:t>
                </a:r>
              </a:p>
              <a:p>
                <a:pPr lvl="1"/>
                <a:r>
                  <a:rPr lang="en-US" dirty="0">
                    <a:sym typeface="Symbol" panose="05050102010706020507" pitchFamily="18" charset="2"/>
                  </a:rPr>
                  <a:t>Smaller than 0.5?</a:t>
                </a:r>
              </a:p>
              <a:p>
                <a:endParaRPr lang="en-US" dirty="0">
                  <a:sym typeface="Symbol" panose="05050102010706020507" pitchFamily="18" charset="2"/>
                </a:endParaRPr>
              </a:p>
              <a:p>
                <a:endParaRPr lang="en-US" dirty="0">
                  <a:sym typeface="Symbol" panose="05050102010706020507" pitchFamily="18" charset="2"/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58764" y="2490740"/>
                <a:ext cx="6892705" cy="4050792"/>
              </a:xfrm>
              <a:blipFill>
                <a:blip r:embed="rId2"/>
                <a:stretch>
                  <a:fillRect l="-354" t="-16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0" name="Picture 6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4064" y="2836998"/>
            <a:ext cx="5038673" cy="335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7457089" y="2004393"/>
                <a:ext cx="4595648" cy="6594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nor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i="1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m:rPr>
                                  <m:nor/>
                                </m:rPr>
                                <a:rPr lang="en-US" b="1" i="1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7089" y="2004393"/>
                <a:ext cx="4595648" cy="65947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16679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765" y="2490740"/>
            <a:ext cx="6124904" cy="4050792"/>
          </a:xfrm>
        </p:spPr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≥ 0 than g(z) ≥ 0.5 (we predict 1)</a:t>
            </a:r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&lt; 0 than g(z) &lt; 0.5 (we predict 0)</a:t>
            </a:r>
          </a:p>
          <a:p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Given: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= -3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pPr lvl="1"/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887" y="1225612"/>
            <a:ext cx="2819400" cy="2305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ym typeface="Symbol" panose="05050102010706020507" pitchFamily="18" charset="2"/>
                  </a:rPr>
                  <a:t>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>
                    <a:sym typeface="Symbol" panose="05050102010706020507" pitchFamily="18" charset="2"/>
                  </a:rPr>
                  <a:t>(x) = g(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)</a:t>
                </a: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sym typeface="Symbol" panose="05050102010706020507" pitchFamily="18" charset="2"/>
                  </a:rPr>
                  <a:t> </a:t>
                </a:r>
              </a:p>
              <a:p>
                <a:pPr algn="ctr"/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blipFill>
                <a:blip r:embed="rId3"/>
                <a:stretch>
                  <a:fillRect l="-1731" t="-1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7926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Picture 22" descr="Bruder Caterpillar Bulldozer: Amazon.co.uk: Toys &amp; Gam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180" y="3818226"/>
            <a:ext cx="1466579" cy="99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C92A2B-C876-4920-A898-D40A0D3ED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classification</a:t>
            </a:r>
          </a:p>
        </p:txBody>
      </p:sp>
      <p:pic>
        <p:nvPicPr>
          <p:cNvPr id="10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431" y="2374917"/>
            <a:ext cx="1230315" cy="807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3504225" y="3357012"/>
            <a:ext cx="1035669" cy="3806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4615613" y="3037653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97147" y="1993617"/>
            <a:ext cx="37167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Previously (linear regression):</a:t>
            </a:r>
          </a:p>
        </p:txBody>
      </p:sp>
      <p:graphicFrame>
        <p:nvGraphicFramePr>
          <p:cNvPr id="12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77854"/>
              </p:ext>
            </p:extLst>
          </p:nvPr>
        </p:nvGraphicFramePr>
        <p:xfrm>
          <a:off x="7264849" y="2546308"/>
          <a:ext cx="4181317" cy="1137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454728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1235033">
                  <a:extLst>
                    <a:ext uri="{9D8B030D-6E8A-4147-A177-3AD203B41FA5}">
                      <a16:colId xmlns:a16="http://schemas.microsoft.com/office/drawing/2014/main" val="1084182719"/>
                    </a:ext>
                  </a:extLst>
                </a:gridCol>
                <a:gridCol w="773099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5457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1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(area)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2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(no. of rooms)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3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(crime rate)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685363" y="1737997"/>
            <a:ext cx="667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Task: Is there a cat in the image?</a:t>
            </a:r>
          </a:p>
        </p:txBody>
      </p:sp>
      <p:pic>
        <p:nvPicPr>
          <p:cNvPr id="1036" name="Picture 12" descr="Official Video: Cat Bath Freak Out -Tigger the cat says 'NO!' to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3542" y="2668294"/>
            <a:ext cx="1269678" cy="95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Battle over when giant pandas started their bamboo diet heats up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516" y="3528735"/>
            <a:ext cx="1375207" cy="916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ONONONO Cat | Know Your Mem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821" y="2955659"/>
            <a:ext cx="870965" cy="87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he dog did not develop symptoms of illness while infected, and ...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276" y="3528735"/>
            <a:ext cx="1210532" cy="680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Green Line House / Przemek Olczyk / Mobius Architekci | ArchDaily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88" y="3291399"/>
            <a:ext cx="1177755" cy="785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99719" y="6058234"/>
            <a:ext cx="667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Question – how to represent the image?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167920" y="5340465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pic>
        <p:nvPicPr>
          <p:cNvPr id="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553" y="5063495"/>
            <a:ext cx="1230315" cy="807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691829" y="5512170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3997717" y="5171231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3589800" y="5494397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/>
              <p:cNvSpPr/>
              <p:nvPr/>
            </p:nvSpPr>
            <p:spPr>
              <a:xfrm>
                <a:off x="6976753" y="4241026"/>
                <a:ext cx="1148318" cy="7788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Rectangle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6753" y="4241026"/>
                <a:ext cx="1148318" cy="77886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Rounded Rectangle 33"/>
          <p:cNvSpPr/>
          <p:nvPr/>
        </p:nvSpPr>
        <p:spPr>
          <a:xfrm>
            <a:off x="8816122" y="4483012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8326816" y="4646297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0347841" y="4646297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tangle 36"/>
              <p:cNvSpPr/>
              <p:nvPr/>
            </p:nvSpPr>
            <p:spPr>
              <a:xfrm>
                <a:off x="10726068" y="4461631"/>
                <a:ext cx="38747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Rectangle 3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26068" y="4461631"/>
                <a:ext cx="387478" cy="369332"/>
              </a:xfrm>
              <a:prstGeom prst="rect">
                <a:avLst/>
              </a:prstGeom>
              <a:blipFill>
                <a:blip r:embed="rId10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7661517" y="5488443"/>
                <a:ext cx="3710497" cy="37388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US" sz="2000" i="1" dirty="0">
                              <a:sym typeface="Symbol" panose="05050102010706020507" pitchFamily="18" charset="2"/>
                            </a:rPr>
                            <m:t>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)=</m:t>
                      </m:r>
                      <m:sSup>
                        <m:sSup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⃑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20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20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1517" y="5488443"/>
                <a:ext cx="3710497" cy="373885"/>
              </a:xfrm>
              <a:prstGeom prst="rect">
                <a:avLst/>
              </a:prstGeom>
              <a:blipFill>
                <a:blip r:embed="rId11"/>
                <a:stretch>
                  <a:fillRect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8040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765" y="2490740"/>
            <a:ext cx="6124904" cy="4050792"/>
          </a:xfrm>
        </p:spPr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≥ 0 than g(z) ≥ 0.5 (we predict 1)</a:t>
            </a:r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&lt; 0 than g(z) &lt; 0.5 (we predict 0)</a:t>
            </a:r>
          </a:p>
          <a:p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Given: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= -3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pPr marL="274320" lvl="1" indent="0">
              <a:buNone/>
            </a:pPr>
            <a:endParaRPr lang="en-US" b="1" i="1" dirty="0">
              <a:sym typeface="Symbol" panose="05050102010706020507" pitchFamily="18" charset="2"/>
            </a:endParaRPr>
          </a:p>
          <a:p>
            <a:pPr lvl="1"/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887" y="1225612"/>
            <a:ext cx="2819400" cy="2305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ym typeface="Symbol" panose="05050102010706020507" pitchFamily="18" charset="2"/>
                  </a:rPr>
                  <a:t>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>
                    <a:sym typeface="Symbol" panose="05050102010706020507" pitchFamily="18" charset="2"/>
                  </a:rPr>
                  <a:t>(x) = g(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)</a:t>
                </a: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sym typeface="Symbol" panose="05050102010706020507" pitchFamily="18" charset="2"/>
                  </a:rPr>
                  <a:t> </a:t>
                </a:r>
              </a:p>
              <a:p>
                <a:pPr algn="ctr"/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blipFill>
                <a:blip r:embed="rId3"/>
                <a:stretch>
                  <a:fillRect l="-1731" t="-1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600285" y="3491333"/>
                <a:ext cx="2435282" cy="19171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p>
                        </m:sSup>
                      </m:den>
                    </m:f>
                    <m:r>
                      <m:rPr>
                        <m:nor/>
                      </m:rPr>
                      <a:rPr lang="en-US" dirty="0"/>
                      <m:t>≥</m:t>
                    </m:r>
                    <m:r>
                      <m:rPr>
                        <m:nor/>
                      </m:rPr>
                      <a:rPr lang="en-US" b="0" i="0" dirty="0" smtClean="0"/>
                      <m:t>0.</m:t>
                    </m:r>
                  </m:oMath>
                </a14:m>
                <a:r>
                  <a:rPr lang="en-US" b="0" i="0" dirty="0"/>
                  <a:t>5</a:t>
                </a:r>
              </a:p>
              <a:p>
                <a:pPr algn="ctr"/>
                <a:endParaRPr lang="en-US" i="1" dirty="0">
                  <a:latin typeface="Cambria Math" panose="02040503050406030204" pitchFamily="18" charset="0"/>
                </a:endParaRPr>
              </a:p>
              <a:p>
                <a:pPr algn="ctr"/>
                <a:r>
                  <a:rPr lang="en-US" i="0" dirty="0"/>
                  <a:t>                                       </a:t>
                </a:r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285" y="3491333"/>
                <a:ext cx="2435282" cy="19171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57540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765" y="2490740"/>
            <a:ext cx="6124904" cy="4050792"/>
          </a:xfrm>
        </p:spPr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≥ 0 than g(z) ≥ 0.5 (we predict 1)</a:t>
            </a:r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&lt; 0 than g(z) &lt; 0.5 (we predict 0)</a:t>
            </a:r>
          </a:p>
          <a:p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Given: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= -3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pPr marL="274320" lvl="1" indent="0">
              <a:buNone/>
            </a:pPr>
            <a:endParaRPr lang="en-US" b="1" i="1" dirty="0">
              <a:sym typeface="Symbol" panose="05050102010706020507" pitchFamily="18" charset="2"/>
            </a:endParaRPr>
          </a:p>
          <a:p>
            <a:pPr lvl="1"/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887" y="1225612"/>
            <a:ext cx="2819400" cy="2305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ym typeface="Symbol" panose="05050102010706020507" pitchFamily="18" charset="2"/>
                  </a:rPr>
                  <a:t>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>
                    <a:sym typeface="Symbol" panose="05050102010706020507" pitchFamily="18" charset="2"/>
                  </a:rPr>
                  <a:t>(x) = g(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)</a:t>
                </a: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sym typeface="Symbol" panose="05050102010706020507" pitchFamily="18" charset="2"/>
                  </a:rPr>
                  <a:t> </a:t>
                </a:r>
              </a:p>
              <a:p>
                <a:pPr algn="ctr"/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blipFill>
                <a:blip r:embed="rId3"/>
                <a:stretch>
                  <a:fillRect l="-1731" t="-1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600285" y="3491333"/>
                <a:ext cx="2435282" cy="219419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p>
                        </m:sSup>
                      </m:den>
                    </m:f>
                    <m:r>
                      <m:rPr>
                        <m:nor/>
                      </m:rPr>
                      <a:rPr lang="en-US" dirty="0"/>
                      <m:t>≥</m:t>
                    </m:r>
                    <m:r>
                      <m:rPr>
                        <m:nor/>
                      </m:rPr>
                      <a:rPr lang="en-US" b="0" i="0" dirty="0" smtClean="0"/>
                      <m:t>0.</m:t>
                    </m:r>
                  </m:oMath>
                </a14:m>
                <a:r>
                  <a:rPr lang="en-US" b="0" i="0" dirty="0"/>
                  <a:t>5</a:t>
                </a:r>
              </a:p>
              <a:p>
                <a:pPr algn="ctr"/>
                <a:endParaRPr lang="en-US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i="0" dirty="0"/>
              </a:p>
              <a:p>
                <a:pPr algn="ctr"/>
                <a:r>
                  <a:rPr lang="en-US" i="0" dirty="0"/>
                  <a:t>                                       </a:t>
                </a:r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285" y="3491333"/>
                <a:ext cx="2435282" cy="219419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96075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765" y="2490740"/>
            <a:ext cx="6124904" cy="4050792"/>
          </a:xfrm>
        </p:spPr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≥ 0 than g(z) ≥ 0.5 (we predict 1)</a:t>
            </a:r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&lt; 0 than g(z) &lt; 0.5 (we predict 0)</a:t>
            </a:r>
          </a:p>
          <a:p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Given: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= -3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pPr marL="274320" lvl="1" indent="0">
              <a:buNone/>
            </a:pPr>
            <a:endParaRPr lang="en-US" b="1" i="1" dirty="0">
              <a:sym typeface="Symbol" panose="05050102010706020507" pitchFamily="18" charset="2"/>
            </a:endParaRPr>
          </a:p>
          <a:p>
            <a:pPr lvl="1"/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887" y="1225612"/>
            <a:ext cx="2819400" cy="2305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ym typeface="Symbol" panose="05050102010706020507" pitchFamily="18" charset="2"/>
                  </a:rPr>
                  <a:t>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>
                    <a:sym typeface="Symbol" panose="05050102010706020507" pitchFamily="18" charset="2"/>
                  </a:rPr>
                  <a:t>(x) = g(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)</a:t>
                </a: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sym typeface="Symbol" panose="05050102010706020507" pitchFamily="18" charset="2"/>
                  </a:rPr>
                  <a:t> </a:t>
                </a:r>
              </a:p>
              <a:p>
                <a:pPr algn="ctr"/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blipFill>
                <a:blip r:embed="rId3"/>
                <a:stretch>
                  <a:fillRect l="-1731" t="-1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565521" y="3491333"/>
                <a:ext cx="2506391" cy="247118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p>
                        </m:sSup>
                      </m:den>
                    </m:f>
                    <m:r>
                      <m:rPr>
                        <m:nor/>
                      </m:rPr>
                      <a:rPr lang="en-US" dirty="0"/>
                      <m:t>≥</m:t>
                    </m:r>
                    <m:r>
                      <m:rPr>
                        <m:nor/>
                      </m:rPr>
                      <a:rPr lang="en-US" b="0" i="0" dirty="0" smtClean="0"/>
                      <m:t>0.</m:t>
                    </m:r>
                  </m:oMath>
                </a14:m>
                <a:r>
                  <a:rPr lang="en-US" b="0" i="0" dirty="0"/>
                  <a:t>5</a:t>
                </a:r>
              </a:p>
              <a:p>
                <a:pPr algn="ctr"/>
                <a:endParaRPr lang="en-US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i="0" dirty="0"/>
              </a:p>
              <a:p>
                <a:pPr algn="ctr"/>
                <a:endParaRPr lang="en-US" i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5521" y="3491333"/>
                <a:ext cx="2506391" cy="247118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47287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765" y="2490740"/>
            <a:ext cx="6124904" cy="4050792"/>
          </a:xfrm>
        </p:spPr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≥ 0 than g(z) ≥ 0.5 (we predict 1)</a:t>
            </a:r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&lt; 0 than g(z) &lt; 0.5 (we predict 0)</a:t>
            </a:r>
          </a:p>
          <a:p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Given: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= -3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pPr marL="274320" lvl="1" indent="0">
              <a:buNone/>
            </a:pPr>
            <a:endParaRPr lang="en-US" b="1" i="1" dirty="0">
              <a:sym typeface="Symbol" panose="05050102010706020507" pitchFamily="18" charset="2"/>
            </a:endParaRPr>
          </a:p>
          <a:p>
            <a:pPr lvl="1"/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887" y="1225612"/>
            <a:ext cx="2819400" cy="2305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ym typeface="Symbol" panose="05050102010706020507" pitchFamily="18" charset="2"/>
                  </a:rPr>
                  <a:t>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>
                    <a:sym typeface="Symbol" panose="05050102010706020507" pitchFamily="18" charset="2"/>
                  </a:rPr>
                  <a:t>(x) = g(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)</a:t>
                </a: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sym typeface="Symbol" panose="05050102010706020507" pitchFamily="18" charset="2"/>
                  </a:rPr>
                  <a:t> </a:t>
                </a:r>
              </a:p>
              <a:p>
                <a:pPr algn="ctr"/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blipFill>
                <a:blip r:embed="rId3"/>
                <a:stretch>
                  <a:fillRect l="-1731" t="-1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565521" y="3491333"/>
                <a:ext cx="2506391" cy="27481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p>
                        </m:sSup>
                      </m:den>
                    </m:f>
                    <m:r>
                      <m:rPr>
                        <m:nor/>
                      </m:rPr>
                      <a:rPr lang="en-US" dirty="0"/>
                      <m:t>≥</m:t>
                    </m:r>
                    <m:r>
                      <m:rPr>
                        <m:nor/>
                      </m:rPr>
                      <a:rPr lang="en-US" b="0" i="0" dirty="0" smtClean="0"/>
                      <m:t>0.</m:t>
                    </m:r>
                  </m:oMath>
                </a14:m>
                <a:r>
                  <a:rPr lang="en-US" b="0" i="0" dirty="0"/>
                  <a:t>5</a:t>
                </a:r>
              </a:p>
              <a:p>
                <a:pPr algn="ctr"/>
                <a:endParaRPr lang="en-US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i="0" dirty="0"/>
              </a:p>
              <a:p>
                <a:pPr algn="ctr"/>
                <a:endParaRPr lang="en-US" i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−3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5521" y="3491333"/>
                <a:ext cx="2506391" cy="274818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02066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765" y="2490740"/>
            <a:ext cx="6124904" cy="4050792"/>
          </a:xfrm>
        </p:spPr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≥ 0 than g(z) ≥ 0.5 (we predict 1)</a:t>
            </a:r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&lt; 0 than g(z) &lt; 0.5 (we predict 0)</a:t>
            </a:r>
          </a:p>
          <a:p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Given: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= -3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pPr marL="274320" lvl="1" indent="0">
              <a:buNone/>
            </a:pPr>
            <a:endParaRPr lang="en-US" b="1" i="1" dirty="0">
              <a:sym typeface="Symbol" panose="05050102010706020507" pitchFamily="18" charset="2"/>
            </a:endParaRPr>
          </a:p>
          <a:p>
            <a:pPr lvl="1"/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887" y="1225612"/>
            <a:ext cx="2819400" cy="2305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ym typeface="Symbol" panose="05050102010706020507" pitchFamily="18" charset="2"/>
                  </a:rPr>
                  <a:t>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>
                    <a:sym typeface="Symbol" panose="05050102010706020507" pitchFamily="18" charset="2"/>
                  </a:rPr>
                  <a:t>(x) = g(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)</a:t>
                </a: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sym typeface="Symbol" panose="05050102010706020507" pitchFamily="18" charset="2"/>
                  </a:rPr>
                  <a:t> </a:t>
                </a:r>
              </a:p>
              <a:p>
                <a:pPr algn="ctr"/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blipFill>
                <a:blip r:embed="rId3"/>
                <a:stretch>
                  <a:fillRect l="-1731" t="-1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565521" y="3491333"/>
                <a:ext cx="2506391" cy="30251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p>
                        </m:sSup>
                      </m:den>
                    </m:f>
                    <m:r>
                      <m:rPr>
                        <m:nor/>
                      </m:rPr>
                      <a:rPr lang="en-US" dirty="0"/>
                      <m:t>≥</m:t>
                    </m:r>
                    <m:r>
                      <m:rPr>
                        <m:nor/>
                      </m:rPr>
                      <a:rPr lang="en-US" b="0" i="0" dirty="0" smtClean="0"/>
                      <m:t>0.</m:t>
                    </m:r>
                  </m:oMath>
                </a14:m>
                <a:r>
                  <a:rPr lang="en-US" b="0" i="0" dirty="0"/>
                  <a:t>5</a:t>
                </a:r>
              </a:p>
              <a:p>
                <a:pPr algn="ctr"/>
                <a:endParaRPr lang="en-US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i="0" dirty="0"/>
              </a:p>
              <a:p>
                <a:pPr algn="ctr"/>
                <a:endParaRPr lang="en-US" i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−3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5521" y="3491333"/>
                <a:ext cx="2506391" cy="30251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6993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765" y="2490740"/>
            <a:ext cx="6124904" cy="4050792"/>
          </a:xfrm>
        </p:spPr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≥ 0 than g(z) ≥ 0.5 (we predict 1)</a:t>
            </a:r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&lt; 0 than g(z) &lt; 0.5 (we predict 0)</a:t>
            </a:r>
          </a:p>
          <a:p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Given: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= -3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pPr marL="274320" lvl="1" indent="0">
              <a:buNone/>
            </a:pPr>
            <a:endParaRPr lang="en-US" b="1" i="1" dirty="0">
              <a:sym typeface="Symbol" panose="05050102010706020507" pitchFamily="18" charset="2"/>
            </a:endParaRPr>
          </a:p>
          <a:p>
            <a:pPr lvl="1"/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887" y="1225612"/>
            <a:ext cx="2819400" cy="2305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ym typeface="Symbol" panose="05050102010706020507" pitchFamily="18" charset="2"/>
                  </a:rPr>
                  <a:t>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>
                    <a:sym typeface="Symbol" panose="05050102010706020507" pitchFamily="18" charset="2"/>
                  </a:rPr>
                  <a:t>(x) = g(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)</a:t>
                </a: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sym typeface="Symbol" panose="05050102010706020507" pitchFamily="18" charset="2"/>
                  </a:rPr>
                  <a:t> </a:t>
                </a:r>
              </a:p>
              <a:p>
                <a:pPr algn="ctr"/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blipFill>
                <a:blip r:embed="rId3"/>
                <a:stretch>
                  <a:fillRect l="-1731" t="-1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565521" y="3491333"/>
                <a:ext cx="2506391" cy="33945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p>
                        </m:sSup>
                      </m:den>
                    </m:f>
                    <m:r>
                      <m:rPr>
                        <m:nor/>
                      </m:rPr>
                      <a:rPr lang="en-US" dirty="0"/>
                      <m:t>≥</m:t>
                    </m:r>
                    <m:r>
                      <m:rPr>
                        <m:nor/>
                      </m:rPr>
                      <a:rPr lang="en-US" b="0" i="0" dirty="0" smtClean="0"/>
                      <m:t>0.</m:t>
                    </m:r>
                  </m:oMath>
                </a14:m>
                <a:r>
                  <a:rPr lang="en-US" b="0" i="0" dirty="0"/>
                  <a:t>5</a:t>
                </a:r>
              </a:p>
              <a:p>
                <a:pPr algn="ctr"/>
                <a:endParaRPr lang="en-US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i="0" dirty="0"/>
              </a:p>
              <a:p>
                <a:pPr algn="ctr"/>
                <a:endParaRPr lang="en-US" i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−3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:endParaRPr lang="en-US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sz="2400" b="0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5521" y="3491333"/>
                <a:ext cx="2506391" cy="339451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88915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765" y="2490740"/>
            <a:ext cx="6124904" cy="4050792"/>
          </a:xfrm>
        </p:spPr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≥ 0 than g(z) ≥ 0.5 (we predict 1)</a:t>
            </a:r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&lt; 0 than g(z) &lt; 0.5 (we predict 0)</a:t>
            </a:r>
          </a:p>
          <a:p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Given: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= -3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pPr marL="274320" lvl="1" indent="0">
              <a:buNone/>
            </a:pPr>
            <a:endParaRPr lang="en-US" b="1" i="1" dirty="0">
              <a:sym typeface="Symbol" panose="05050102010706020507" pitchFamily="18" charset="2"/>
            </a:endParaRPr>
          </a:p>
          <a:p>
            <a:pPr lvl="1"/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887" y="1225612"/>
            <a:ext cx="2819400" cy="2305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ym typeface="Symbol" panose="05050102010706020507" pitchFamily="18" charset="2"/>
                  </a:rPr>
                  <a:t>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>
                    <a:sym typeface="Symbol" panose="05050102010706020507" pitchFamily="18" charset="2"/>
                  </a:rPr>
                  <a:t>(x) = g(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)</a:t>
                </a: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sym typeface="Symbol" panose="05050102010706020507" pitchFamily="18" charset="2"/>
                  </a:rPr>
                  <a:t> </a:t>
                </a:r>
              </a:p>
              <a:p>
                <a:pPr algn="ctr"/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blipFill>
                <a:blip r:embed="rId3"/>
                <a:stretch>
                  <a:fillRect l="-1731" t="-1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565521" y="3491333"/>
                <a:ext cx="2506391" cy="33945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p>
                        </m:sSup>
                      </m:den>
                    </m:f>
                    <m:r>
                      <m:rPr>
                        <m:nor/>
                      </m:rPr>
                      <a:rPr lang="en-US" dirty="0"/>
                      <m:t>≥</m:t>
                    </m:r>
                    <m:r>
                      <m:rPr>
                        <m:nor/>
                      </m:rPr>
                      <a:rPr lang="en-US" b="0" i="0" dirty="0" smtClean="0"/>
                      <m:t>0.</m:t>
                    </m:r>
                  </m:oMath>
                </a14:m>
                <a:r>
                  <a:rPr lang="en-US" b="0" i="0" dirty="0"/>
                  <a:t>5</a:t>
                </a:r>
              </a:p>
              <a:p>
                <a:pPr algn="ctr"/>
                <a:endParaRPr lang="en-US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i="0" dirty="0"/>
              </a:p>
              <a:p>
                <a:pPr algn="ctr"/>
                <a:endParaRPr lang="en-US" i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−3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:endParaRPr lang="en-US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sz="2400" b="0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5521" y="3491333"/>
                <a:ext cx="2506391" cy="339451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 9"/>
          <p:cNvSpPr/>
          <p:nvPr/>
        </p:nvSpPr>
        <p:spPr>
          <a:xfrm>
            <a:off x="8754067" y="1730437"/>
            <a:ext cx="137160" cy="137160"/>
          </a:xfrm>
          <a:prstGeom prst="ellipse">
            <a:avLst/>
          </a:prstGeom>
          <a:solidFill>
            <a:srgbClr val="03BD0C"/>
          </a:solidFill>
          <a:ln>
            <a:solidFill>
              <a:srgbClr val="03BD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099048" y="5844540"/>
                <a:ext cx="1839286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b="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9048" y="5844540"/>
                <a:ext cx="183928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98046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765" y="2490740"/>
            <a:ext cx="6124904" cy="4050792"/>
          </a:xfrm>
        </p:spPr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≥ 0 than g(z) ≥ 0.5 (we predict 1)</a:t>
            </a:r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&lt; 0 than g(z) &lt; 0.5 (we predict 0)</a:t>
            </a:r>
          </a:p>
          <a:p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Given: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= -3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pPr marL="274320" lvl="1" indent="0">
              <a:buNone/>
            </a:pPr>
            <a:endParaRPr lang="en-US" b="1" i="1" dirty="0">
              <a:sym typeface="Symbol" panose="05050102010706020507" pitchFamily="18" charset="2"/>
            </a:endParaRPr>
          </a:p>
          <a:p>
            <a:pPr lvl="1"/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887" y="1225612"/>
            <a:ext cx="2819400" cy="2305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ym typeface="Symbol" panose="05050102010706020507" pitchFamily="18" charset="2"/>
                  </a:rPr>
                  <a:t>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>
                    <a:sym typeface="Symbol" panose="05050102010706020507" pitchFamily="18" charset="2"/>
                  </a:rPr>
                  <a:t>(x) = g(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)</a:t>
                </a: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sym typeface="Symbol" panose="05050102010706020507" pitchFamily="18" charset="2"/>
                  </a:rPr>
                  <a:t> </a:t>
                </a:r>
              </a:p>
              <a:p>
                <a:pPr algn="ctr"/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blipFill>
                <a:blip r:embed="rId3"/>
                <a:stretch>
                  <a:fillRect l="-1731" t="-1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565521" y="3491333"/>
                <a:ext cx="2506391" cy="33945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p>
                        </m:sSup>
                      </m:den>
                    </m:f>
                    <m:r>
                      <m:rPr>
                        <m:nor/>
                      </m:rPr>
                      <a:rPr lang="en-US" dirty="0"/>
                      <m:t>≥</m:t>
                    </m:r>
                    <m:r>
                      <m:rPr>
                        <m:nor/>
                      </m:rPr>
                      <a:rPr lang="en-US" b="0" i="0" dirty="0" smtClean="0"/>
                      <m:t>0.</m:t>
                    </m:r>
                  </m:oMath>
                </a14:m>
                <a:r>
                  <a:rPr lang="en-US" b="0" i="0" dirty="0"/>
                  <a:t>5</a:t>
                </a:r>
              </a:p>
              <a:p>
                <a:pPr algn="ctr"/>
                <a:endParaRPr lang="en-US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i="0" dirty="0"/>
              </a:p>
              <a:p>
                <a:pPr algn="ctr"/>
                <a:endParaRPr lang="en-US" i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−3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:endParaRPr lang="en-US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sz="2400" b="0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5521" y="3491333"/>
                <a:ext cx="2506391" cy="339451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Oval 8"/>
          <p:cNvSpPr/>
          <p:nvPr/>
        </p:nvSpPr>
        <p:spPr>
          <a:xfrm>
            <a:off x="9919927" y="2912732"/>
            <a:ext cx="137160" cy="137160"/>
          </a:xfrm>
          <a:prstGeom prst="ellipse">
            <a:avLst/>
          </a:prstGeom>
          <a:solidFill>
            <a:srgbClr val="03BD0C"/>
          </a:solidFill>
          <a:ln>
            <a:solidFill>
              <a:srgbClr val="03BD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754067" y="1730437"/>
            <a:ext cx="137160" cy="137160"/>
          </a:xfrm>
          <a:prstGeom prst="ellipse">
            <a:avLst/>
          </a:prstGeom>
          <a:solidFill>
            <a:srgbClr val="03BD0C"/>
          </a:solidFill>
          <a:ln>
            <a:solidFill>
              <a:srgbClr val="03BD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099048" y="5844540"/>
                <a:ext cx="1860702" cy="830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=0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=3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9048" y="5844540"/>
                <a:ext cx="1860702" cy="830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721126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765" y="2490740"/>
            <a:ext cx="6124904" cy="4050792"/>
          </a:xfrm>
        </p:spPr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≥ 0 than g(z) ≥ 0.5 (we predict 1)</a:t>
            </a:r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/>
              <a:t>If </a:t>
            </a:r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30000" dirty="0">
                <a:sym typeface="Symbol" panose="05050102010706020507" pitchFamily="18" charset="2"/>
              </a:rPr>
              <a:t>T</a:t>
            </a:r>
            <a:r>
              <a:rPr lang="en-US" b="1" i="1" dirty="0">
                <a:sym typeface="Symbol" panose="05050102010706020507" pitchFamily="18" charset="2"/>
              </a:rPr>
              <a:t>*x </a:t>
            </a:r>
            <a:r>
              <a:rPr lang="en-US" dirty="0"/>
              <a:t>&lt; 0 than g(z) &lt; 0.5 (we predict 0)</a:t>
            </a:r>
          </a:p>
          <a:p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Given: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= -3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pPr marL="274320" lvl="1" indent="0">
              <a:buNone/>
            </a:pPr>
            <a:endParaRPr lang="en-US" b="1" i="1" dirty="0">
              <a:sym typeface="Symbol" panose="05050102010706020507" pitchFamily="18" charset="2"/>
            </a:endParaRPr>
          </a:p>
          <a:p>
            <a:pPr lvl="1"/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887" y="1225612"/>
            <a:ext cx="2819400" cy="2305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ym typeface="Symbol" panose="05050102010706020507" pitchFamily="18" charset="2"/>
                  </a:rPr>
                  <a:t>h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b="1" i="1" dirty="0">
                    <a:sym typeface="Symbol" panose="05050102010706020507" pitchFamily="18" charset="2"/>
                  </a:rPr>
                  <a:t>(x) = g(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b="1" i="1" dirty="0">
                    <a:sym typeface="Symbol" panose="05050102010706020507" pitchFamily="18" charset="2"/>
                  </a:rPr>
                  <a:t> + 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x</a:t>
                </a:r>
                <a:r>
                  <a:rPr lang="en-US" b="1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b="1" i="1" dirty="0">
                    <a:sym typeface="Symbol" panose="05050102010706020507" pitchFamily="18" charset="2"/>
                  </a:rPr>
                  <a:t>)</a:t>
                </a: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b="1" i="1" dirty="0">
                  <a:sym typeface="Symbol" panose="05050102010706020507" pitchFamily="18" charset="2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sym typeface="Symbol" panose="05050102010706020507" pitchFamily="18" charset="2"/>
                  </a:rPr>
                  <a:t> </a:t>
                </a:r>
              </a:p>
              <a:p>
                <a:pPr algn="ctr"/>
                <a:endParaRPr lang="en-US" b="1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607" y="3807372"/>
                <a:ext cx="3168869" cy="2146934"/>
              </a:xfrm>
              <a:prstGeom prst="rect">
                <a:avLst/>
              </a:prstGeom>
              <a:blipFill>
                <a:blip r:embed="rId3"/>
                <a:stretch>
                  <a:fillRect l="-1731" t="-1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/>
          <p:cNvCxnSpPr/>
          <p:nvPr/>
        </p:nvCxnSpPr>
        <p:spPr>
          <a:xfrm>
            <a:off x="8564223" y="1546604"/>
            <a:ext cx="1736047" cy="1737360"/>
          </a:xfrm>
          <a:prstGeom prst="line">
            <a:avLst/>
          </a:prstGeom>
          <a:ln w="57150" cap="flat" cmpd="sng" algn="ctr">
            <a:solidFill>
              <a:srgbClr val="03BD0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565521" y="3491333"/>
                <a:ext cx="2506391" cy="33945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p>
                        </m:sSup>
                      </m:den>
                    </m:f>
                    <m:r>
                      <m:rPr>
                        <m:nor/>
                      </m:rPr>
                      <a:rPr lang="en-US" dirty="0"/>
                      <m:t>≥</m:t>
                    </m:r>
                    <m:r>
                      <m:rPr>
                        <m:nor/>
                      </m:rPr>
                      <a:rPr lang="en-US" b="0" i="0" dirty="0" smtClean="0"/>
                      <m:t>0.</m:t>
                    </m:r>
                  </m:oMath>
                </a14:m>
                <a:r>
                  <a:rPr lang="en-US" b="0" i="0" dirty="0"/>
                  <a:t>5</a:t>
                </a:r>
              </a:p>
              <a:p>
                <a:pPr algn="ctr"/>
                <a:endParaRPr lang="en-US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i="0" dirty="0"/>
              </a:p>
              <a:p>
                <a:pPr algn="ctr"/>
                <a:endParaRPr lang="en-US" i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−3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:endParaRPr lang="en-US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sz="2400" b="0" dirty="0"/>
              </a:p>
              <a:p>
                <a:pPr algn="ctr"/>
                <a:endParaRPr lang="en-US" b="0" dirty="0"/>
              </a:p>
              <a:p>
                <a:pPr algn="ctr"/>
                <a:endParaRPr lang="en-US" b="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5521" y="3491333"/>
                <a:ext cx="2506391" cy="339451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Oval 8"/>
          <p:cNvSpPr/>
          <p:nvPr/>
        </p:nvSpPr>
        <p:spPr>
          <a:xfrm>
            <a:off x="9919927" y="2912732"/>
            <a:ext cx="137160" cy="137160"/>
          </a:xfrm>
          <a:prstGeom prst="ellipse">
            <a:avLst/>
          </a:prstGeom>
          <a:solidFill>
            <a:srgbClr val="03BD0C"/>
          </a:solidFill>
          <a:ln>
            <a:solidFill>
              <a:srgbClr val="03BD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754067" y="1730437"/>
            <a:ext cx="137160" cy="137160"/>
          </a:xfrm>
          <a:prstGeom prst="ellipse">
            <a:avLst/>
          </a:prstGeom>
          <a:solidFill>
            <a:srgbClr val="03BD0C"/>
          </a:solidFill>
          <a:ln>
            <a:solidFill>
              <a:srgbClr val="03BD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099048" y="5844540"/>
                <a:ext cx="1860702" cy="830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=0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=3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9048" y="5844540"/>
                <a:ext cx="1860702" cy="830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70757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 -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765" y="2490740"/>
            <a:ext cx="6124904" cy="4050792"/>
          </a:xfrm>
        </p:spPr>
        <p:txBody>
          <a:bodyPr>
            <a:normAutofit/>
          </a:bodyPr>
          <a:lstStyle/>
          <a:p>
            <a:r>
              <a:rPr lang="en-US" dirty="0"/>
              <a:t>Given the hypothesis:</a:t>
            </a:r>
          </a:p>
          <a:p>
            <a:pPr marL="274320" lvl="1" indent="0" algn="ctr">
              <a:buNone/>
            </a:pPr>
            <a:r>
              <a:rPr lang="en-US" b="1" i="1" dirty="0">
                <a:sym typeface="Symbol" panose="05050102010706020507" pitchFamily="18" charset="2"/>
              </a:rPr>
              <a:t>h</a:t>
            </a:r>
            <a:r>
              <a:rPr lang="en-US" b="1" i="1" baseline="-25000" dirty="0">
                <a:sym typeface="Symbol" panose="05050102010706020507" pitchFamily="18" charset="2"/>
              </a:rPr>
              <a:t></a:t>
            </a:r>
            <a:r>
              <a:rPr lang="en-US" b="1" i="1" dirty="0">
                <a:sym typeface="Symbol" panose="05050102010706020507" pitchFamily="18" charset="2"/>
              </a:rPr>
              <a:t>(x) = g(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+ 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x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+ 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x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)</a:t>
            </a:r>
          </a:p>
          <a:p>
            <a:r>
              <a:rPr lang="en-US" dirty="0">
                <a:sym typeface="Symbol" panose="05050102010706020507" pitchFamily="18" charset="2"/>
              </a:rPr>
              <a:t>Where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0</a:t>
            </a:r>
            <a:r>
              <a:rPr lang="en-US" b="1" i="1" dirty="0">
                <a:sym typeface="Symbol" panose="05050102010706020507" pitchFamily="18" charset="2"/>
              </a:rPr>
              <a:t> = -5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1</a:t>
            </a:r>
            <a:r>
              <a:rPr lang="en-US" b="1" i="1" dirty="0">
                <a:sym typeface="Symbol" panose="05050102010706020507" pitchFamily="18" charset="2"/>
              </a:rPr>
              <a:t> = 1</a:t>
            </a:r>
          </a:p>
          <a:p>
            <a:pPr lvl="1"/>
            <a:r>
              <a:rPr lang="en-US" b="1" i="1" dirty="0">
                <a:sym typeface="Symbol" panose="05050102010706020507" pitchFamily="18" charset="2"/>
              </a:rPr>
              <a:t></a:t>
            </a:r>
            <a:r>
              <a:rPr lang="en-US" b="1" i="1" baseline="-25000" dirty="0">
                <a:sym typeface="Symbol" panose="05050102010706020507" pitchFamily="18" charset="2"/>
              </a:rPr>
              <a:t>2</a:t>
            </a:r>
            <a:r>
              <a:rPr lang="en-US" b="1" i="1" dirty="0">
                <a:sym typeface="Symbol" panose="05050102010706020507" pitchFamily="18" charset="2"/>
              </a:rPr>
              <a:t> = 0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How the decision boundary looks like?	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9535" y="2093976"/>
            <a:ext cx="2362200" cy="36290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37535" y="2538145"/>
            <a:ext cx="76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310602" y="4662440"/>
            <a:ext cx="76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558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2A2B-C876-4920-A898-D40A0D3ED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Images</a:t>
            </a:r>
          </a:p>
        </p:txBody>
      </p:sp>
      <p:pic>
        <p:nvPicPr>
          <p:cNvPr id="10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351" y="1767090"/>
            <a:ext cx="3327864" cy="218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4625573" y="2856015"/>
            <a:ext cx="1035669" cy="3806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5661242" y="2532849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299680" y="1263442"/>
            <a:ext cx="2505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Previously:</a:t>
            </a:r>
          </a:p>
        </p:txBody>
      </p:sp>
      <p:graphicFrame>
        <p:nvGraphicFramePr>
          <p:cNvPr id="1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3368940"/>
              </p:ext>
            </p:extLst>
          </p:nvPr>
        </p:nvGraphicFramePr>
        <p:xfrm>
          <a:off x="7908772" y="1637630"/>
          <a:ext cx="4181317" cy="1137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454728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1235033">
                  <a:extLst>
                    <a:ext uri="{9D8B030D-6E8A-4147-A177-3AD203B41FA5}">
                      <a16:colId xmlns:a16="http://schemas.microsoft.com/office/drawing/2014/main" val="1084182719"/>
                    </a:ext>
                  </a:extLst>
                </a:gridCol>
                <a:gridCol w="773099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5457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1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(area)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2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(no. of rooms)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3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(crime rate)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9271713" y="3210530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756838" y="3055837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1288557" y="3213184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/>
              <p:cNvSpPr/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  <a:blipFill>
                <a:blip r:embed="rId10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588299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</a:t>
            </a:r>
          </a:p>
        </p:txBody>
      </p:sp>
    </p:spTree>
    <p:extLst>
      <p:ext uri="{BB962C8B-B14F-4D97-AF65-F5344CB8AC3E}">
        <p14:creationId xmlns:p14="http://schemas.microsoft.com/office/powerpoint/2010/main" val="2447630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Maybe the linear </a:t>
            </a:r>
            <a:r>
              <a:rPr lang="en-US" dirty="0" err="1"/>
              <a:t>lregression</a:t>
            </a:r>
            <a:r>
              <a:rPr lang="en-US" dirty="0"/>
              <a:t> COST function (NO!)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i="1" dirty="0">
                            <a:sym typeface="Symbol" panose="05050102010706020507" pitchFamily="18" charset="2"/>
                          </a:rPr>
                          <m:t></m:t>
                        </m:r>
                      </m:e>
                    </m:d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BR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f>
                          <m:fPr>
                            <m:ctrlPr>
                              <a:rPr lang="pt-BR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pt-B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pt-B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nor/>
                                  </m:rPr>
                                  <a:rPr lang="en-US" i="1" dirty="0"/>
                                  <m:t>h</m:t>
                                </m:r>
                                <m:r>
                                  <m:rPr>
                                    <m:nor/>
                                  </m:rPr>
                                  <a:rPr lang="en-US" i="1" baseline="-25000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(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xi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) −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y</m:t>
                                </m:r>
                                <m:r>
                                  <m:rPr>
                                    <m:nor/>
                                  </m:rPr>
                                  <a:rPr lang="en-US" baseline="-25000" dirty="0">
                                    <a:sym typeface="Symbol" panose="05050102010706020507" pitchFamily="18" charset="2"/>
                                  </a:rPr>
                                  <m:t>i</m:t>
                                </m:r>
                              </m:e>
                            </m:d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𝑐𝑜𝑠𝑡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 i="1" dirty="0"/>
                      <m:t>h</m:t>
                    </m:r>
                    <m:r>
                      <m:rPr>
                        <m:nor/>
                      </m:rPr>
                      <a:rPr lang="en-US" i="1" baseline="-25000" dirty="0">
                        <a:sym typeface="Symbol" panose="05050102010706020507" pitchFamily="18" charset="2"/>
                      </a:rPr>
                      <m:t></m:t>
                    </m:r>
                    <m:r>
                      <m:rPr>
                        <m:nor/>
                      </m:rPr>
                      <a:rPr lang="en-US" i="1" dirty="0">
                        <a:sym typeface="Symbol" panose="05050102010706020507" pitchFamily="18" charset="2"/>
                      </a:rPr>
                      <m:t>(</m:t>
                    </m:r>
                    <m:r>
                      <m:rPr>
                        <m:nor/>
                      </m:rPr>
                      <a:rPr lang="en-US" i="1" dirty="0">
                        <a:sym typeface="Symbol" panose="05050102010706020507" pitchFamily="18" charset="2"/>
                      </a:rPr>
                      <m:t>x</m:t>
                    </m:r>
                    <m:r>
                      <m:rPr>
                        <m:nor/>
                      </m:rPr>
                      <a:rPr lang="en-US" i="1" dirty="0">
                        <a:sym typeface="Symbol" panose="05050102010706020507" pitchFamily="18" charset="2"/>
                      </a:rPr>
                      <m:t>), </m:t>
                    </m:r>
                    <m:r>
                      <m:rPr>
                        <m:nor/>
                      </m:rPr>
                      <a:rPr lang="en-US" i="1" dirty="0" smtClean="0">
                        <a:sym typeface="Symbol" panose="05050102010706020507" pitchFamily="18" charset="2"/>
                      </a:rPr>
                      <m:t>y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)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pt-B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nor/>
                              </m:rPr>
                              <a:rPr lang="en-US" i="1" dirty="0"/>
                              <m:t>h</m:t>
                            </m:r>
                            <m:r>
                              <m:rPr>
                                <m:nor/>
                              </m:rPr>
                              <a:rPr lang="en-US" i="1" baseline="-25000" dirty="0">
                                <a:sym typeface="Symbol" panose="05050102010706020507" pitchFamily="18" charset="2"/>
                              </a:rPr>
                              <m:t></m:t>
                            </m:r>
                            <m:r>
                              <m:rPr>
                                <m:nor/>
                              </m:rPr>
                              <a:rPr lang="en-US" i="1" dirty="0">
                                <a:sym typeface="Symbol" panose="05050102010706020507" pitchFamily="18" charset="2"/>
                              </a:rPr>
                              <m:t>(</m:t>
                            </m:r>
                            <m:r>
                              <m:rPr>
                                <m:nor/>
                              </m:rPr>
                              <a:rPr lang="en-US" i="1" dirty="0">
                                <a:sym typeface="Symbol" panose="05050102010706020507" pitchFamily="18" charset="2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i="1" dirty="0">
                                <a:sym typeface="Symbol" panose="05050102010706020507" pitchFamily="18" charset="2"/>
                              </a:rPr>
                              <m:t>) −</m:t>
                            </m:r>
                            <m:r>
                              <m:rPr>
                                <m:nor/>
                              </m:rPr>
                              <a:rPr lang="en-US" i="1" dirty="0">
                                <a:sym typeface="Symbol" panose="05050102010706020507" pitchFamily="18" charset="2"/>
                              </a:rPr>
                              <m:t>y</m:t>
                            </m:r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Problem: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m:rPr>
                            <m:nor/>
                          </m:rPr>
                          <a:rPr lang="en-US" i="1" dirty="0">
                            <a:sym typeface="Symbol" panose="05050102010706020507" pitchFamily="18" charset="2"/>
                          </a:rPr>
                          <m:t>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i="1" dirty="0">
                                    <a:sym typeface="Symbol" panose="05050102010706020507" pitchFamily="18" charset="2"/>
                                  </a:rPr>
                                  <m:t>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m:rPr>
                                <m:nor/>
                              </m:rPr>
                              <a:rPr lang="en-US" b="1" i="1">
                                <a:latin typeface="Cambria Math" panose="02040503050406030204" pitchFamily="18" charset="0"/>
                              </a:rPr>
                              <m:t>x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/>
                  <a:t> then the cost function is not convex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03" t="-1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964" y="4364842"/>
            <a:ext cx="2136969" cy="15473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048" y="4391627"/>
            <a:ext cx="3046321" cy="149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8188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COST </a:t>
            </a:r>
            <a:r>
              <a:rPr lang="en-US" dirty="0" err="1"/>
              <a:t>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3230616"/>
            <a:ext cx="7546007" cy="2941583"/>
          </a:xfrm>
        </p:spPr>
        <p:txBody>
          <a:bodyPr/>
          <a:lstStyle/>
          <a:p>
            <a:r>
              <a:rPr lang="en-US" dirty="0"/>
              <a:t>Question: Given </a:t>
            </a:r>
            <a:r>
              <a:rPr lang="en-US" b="1" i="1" dirty="0"/>
              <a:t>y = 1</a:t>
            </a:r>
          </a:p>
          <a:p>
            <a:pPr lvl="1"/>
            <a:r>
              <a:rPr lang="en-US" dirty="0"/>
              <a:t>What is the cost if </a:t>
            </a:r>
            <a:r>
              <a:rPr lang="en-US" b="1" i="1" dirty="0"/>
              <a:t>h</a:t>
            </a:r>
            <a:r>
              <a:rPr lang="en-US" b="1" i="1" baseline="-25000" dirty="0">
                <a:sym typeface="Symbol" panose="05050102010706020507" pitchFamily="18" charset="2"/>
              </a:rPr>
              <a:t></a:t>
            </a:r>
            <a:r>
              <a:rPr lang="en-US" b="1" i="1" dirty="0">
                <a:sym typeface="Symbol" panose="05050102010706020507" pitchFamily="18" charset="2"/>
              </a:rPr>
              <a:t>(x)</a:t>
            </a:r>
            <a:r>
              <a:rPr lang="en-US" dirty="0">
                <a:sym typeface="Symbol" panose="05050102010706020507" pitchFamily="18" charset="2"/>
              </a:rPr>
              <a:t> </a:t>
            </a:r>
            <a:r>
              <a:rPr lang="en-US" b="1" i="1" dirty="0">
                <a:sym typeface="Symbol" panose="05050102010706020507" pitchFamily="18" charset="2"/>
              </a:rPr>
              <a:t>= 1?	 P(y=1|,x) = 1</a:t>
            </a:r>
            <a:endParaRPr lang="en-US" b="1" dirty="0"/>
          </a:p>
          <a:p>
            <a:pPr lvl="1"/>
            <a:r>
              <a:rPr lang="en-US" dirty="0"/>
              <a:t>What is the cost if </a:t>
            </a:r>
            <a:r>
              <a:rPr lang="en-US" b="1" i="1" dirty="0"/>
              <a:t>h</a:t>
            </a:r>
            <a:r>
              <a:rPr lang="en-US" b="1" i="1" baseline="-25000" dirty="0">
                <a:sym typeface="Symbol" panose="05050102010706020507" pitchFamily="18" charset="2"/>
              </a:rPr>
              <a:t></a:t>
            </a:r>
            <a:r>
              <a:rPr lang="en-US" b="1" i="1" dirty="0">
                <a:sym typeface="Symbol" panose="05050102010706020507" pitchFamily="18" charset="2"/>
              </a:rPr>
              <a:t>(x)</a:t>
            </a:r>
            <a:r>
              <a:rPr lang="en-US" dirty="0">
                <a:sym typeface="Symbol" panose="05050102010706020507" pitchFamily="18" charset="2"/>
              </a:rPr>
              <a:t> </a:t>
            </a:r>
            <a:r>
              <a:rPr lang="en-US" b="1" i="1" dirty="0">
                <a:sym typeface="Symbol" panose="05050102010706020507" pitchFamily="18" charset="2"/>
              </a:rPr>
              <a:t> 0?	 P(y=1|,x)  0</a:t>
            </a:r>
            <a:endParaRPr lang="en-US" dirty="0"/>
          </a:p>
          <a:p>
            <a:r>
              <a:rPr lang="en-US" dirty="0"/>
              <a:t>Given </a:t>
            </a:r>
            <a:r>
              <a:rPr lang="en-US" b="1" i="1" dirty="0"/>
              <a:t>y = 0</a:t>
            </a:r>
          </a:p>
          <a:p>
            <a:pPr lvl="1"/>
            <a:r>
              <a:rPr lang="en-US" dirty="0"/>
              <a:t>What is the cost if </a:t>
            </a:r>
            <a:r>
              <a:rPr lang="en-US" b="1" i="1" dirty="0"/>
              <a:t>h</a:t>
            </a:r>
            <a:r>
              <a:rPr lang="en-US" b="1" i="1" baseline="-25000" dirty="0">
                <a:sym typeface="Symbol" panose="05050102010706020507" pitchFamily="18" charset="2"/>
              </a:rPr>
              <a:t></a:t>
            </a:r>
            <a:r>
              <a:rPr lang="en-US" b="1" i="1" dirty="0">
                <a:sym typeface="Symbol" panose="05050102010706020507" pitchFamily="18" charset="2"/>
              </a:rPr>
              <a:t>(x)</a:t>
            </a:r>
            <a:r>
              <a:rPr lang="en-US" dirty="0">
                <a:sym typeface="Symbol" panose="05050102010706020507" pitchFamily="18" charset="2"/>
              </a:rPr>
              <a:t> </a:t>
            </a:r>
            <a:r>
              <a:rPr lang="en-US" b="1" i="1" dirty="0">
                <a:sym typeface="Symbol" panose="05050102010706020507" pitchFamily="18" charset="2"/>
              </a:rPr>
              <a:t> 1?	 P(y=1|,x)  1</a:t>
            </a:r>
            <a:endParaRPr lang="en-US" b="1" dirty="0"/>
          </a:p>
          <a:p>
            <a:pPr lvl="1"/>
            <a:r>
              <a:rPr lang="en-US" dirty="0"/>
              <a:t>What is the cost if </a:t>
            </a:r>
            <a:r>
              <a:rPr lang="en-US" b="1" i="1" dirty="0"/>
              <a:t>h</a:t>
            </a:r>
            <a:r>
              <a:rPr lang="en-US" b="1" i="1" baseline="-25000" dirty="0">
                <a:sym typeface="Symbol" panose="05050102010706020507" pitchFamily="18" charset="2"/>
              </a:rPr>
              <a:t></a:t>
            </a:r>
            <a:r>
              <a:rPr lang="en-US" b="1" i="1" dirty="0">
                <a:sym typeface="Symbol" panose="05050102010706020507" pitchFamily="18" charset="2"/>
              </a:rPr>
              <a:t>(x)</a:t>
            </a:r>
            <a:r>
              <a:rPr lang="en-US" dirty="0">
                <a:sym typeface="Symbol" panose="05050102010706020507" pitchFamily="18" charset="2"/>
              </a:rPr>
              <a:t> </a:t>
            </a:r>
            <a:r>
              <a:rPr lang="en-US" b="1" i="1" dirty="0">
                <a:sym typeface="Symbol" panose="05050102010706020507" pitchFamily="18" charset="2"/>
              </a:rPr>
              <a:t>= 0?	 P(y=1|,x) = 0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972" y="2093976"/>
            <a:ext cx="6181725" cy="847725"/>
          </a:xfrm>
          <a:prstGeom prst="rect">
            <a:avLst/>
          </a:prstGeom>
        </p:spPr>
      </p:pic>
      <p:pic>
        <p:nvPicPr>
          <p:cNvPr id="2050" name="Picture 2" descr="Image result for logistic regression cost func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726" y="1630417"/>
            <a:ext cx="2857500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4915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 – different 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69848" y="3230616"/>
                <a:ext cx="9658586" cy="2941583"/>
              </a:xfrm>
            </p:spPr>
            <p:txBody>
              <a:bodyPr/>
              <a:lstStyle/>
              <a:p>
                <a:r>
                  <a:rPr lang="en-US" dirty="0"/>
                  <a:t>Remember that </a:t>
                </a:r>
                <a:r>
                  <a:rPr lang="en-US" b="1" i="1" dirty="0"/>
                  <a:t>y</a:t>
                </a:r>
                <a:r>
                  <a:rPr lang="en-US" b="1" i="1" dirty="0">
                    <a:sym typeface="Symbol" panose="05050102010706020507" pitchFamily="18" charset="2"/>
                  </a:rPr>
                  <a:t>{0, 1}</a:t>
                </a:r>
              </a:p>
              <a:p>
                <a:endParaRPr lang="en-US" dirty="0">
                  <a:sym typeface="Symbol" panose="05050102010706020507" pitchFamily="18" charset="2"/>
                </a:endParaRPr>
              </a:p>
              <a:p>
                <a:endParaRPr lang="en-US" dirty="0">
                  <a:sym typeface="Symbol" panose="05050102010706020507" pitchFamily="18" charset="2"/>
                </a:endParaRPr>
              </a:p>
              <a:p>
                <a:endParaRPr lang="en-US" dirty="0">
                  <a:sym typeface="Symbol" panose="05050102010706020507" pitchFamily="18" charset="2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𝑐𝑜𝑠𝑡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sz="2800" i="1" dirty="0"/>
                          <m:t>h</m:t>
                        </m:r>
                        <m:r>
                          <m:rPr>
                            <m:nor/>
                          </m:rPr>
                          <a:rPr lang="en-US" sz="2800" i="1" baseline="-25000" dirty="0">
                            <a:sym typeface="Symbol" panose="05050102010706020507" pitchFamily="18" charset="2"/>
                          </a:rPr>
                          <m:t></m:t>
                        </m:r>
                        <m:r>
                          <m:rPr>
                            <m:nor/>
                          </m:rPr>
                          <a:rPr lang="en-US" sz="2800" i="1" dirty="0">
                            <a:sym typeface="Symbol" panose="05050102010706020507" pitchFamily="18" charset="2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800" i="1" dirty="0">
                            <a:sym typeface="Symbol" panose="05050102010706020507" pitchFamily="18" charset="2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800" i="1" dirty="0">
                            <a:sym typeface="Symbol" panose="05050102010706020507" pitchFamily="18" charset="2"/>
                          </a:rPr>
                          <m:t>), </m:t>
                        </m:r>
                        <m:r>
                          <m:rPr>
                            <m:nor/>
                          </m:rPr>
                          <a:rPr lang="en-US" sz="2800" i="1" dirty="0">
                            <a:sym typeface="Symbol" panose="05050102010706020507" pitchFamily="18" charset="2"/>
                          </a:rPr>
                          <m:t>y</m:t>
                        </m:r>
                      </m:e>
                    </m:d>
                    <m:r>
                      <a:rPr lang="pt-BR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⁡</m:t>
                    </m:r>
                    <m:d>
                      <m:dPr>
                        <m:ctrlPr>
                          <a:rPr lang="pt-BR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sz="2800" i="1" dirty="0"/>
                          <m:t>h</m:t>
                        </m:r>
                        <m:r>
                          <m:rPr>
                            <m:nor/>
                          </m:rPr>
                          <a:rPr lang="en-US" sz="2800" i="1" baseline="-25000" dirty="0">
                            <a:sym typeface="Symbol" panose="05050102010706020507" pitchFamily="18" charset="2"/>
                          </a:rPr>
                          <m:t></m:t>
                        </m:r>
                        <m:r>
                          <m:rPr>
                            <m:nor/>
                          </m:rPr>
                          <a:rPr lang="en-US" sz="2800" i="1" dirty="0">
                            <a:sym typeface="Symbol" panose="05050102010706020507" pitchFamily="18" charset="2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800" i="1" dirty="0">
                            <a:sym typeface="Symbol" panose="05050102010706020507" pitchFamily="18" charset="2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800" i="1" dirty="0">
                            <a:sym typeface="Symbol" panose="05050102010706020507" pitchFamily="18" charset="2"/>
                          </a:rPr>
                          <m:t>)</m:t>
                        </m:r>
                      </m:e>
                    </m:d>
                  </m:oMath>
                </a14:m>
                <a:r>
                  <a:rPr lang="en-US" sz="2800" dirty="0">
                    <a:sym typeface="Symbol" panose="05050102010706020507" pitchFamily="18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−</m:t>
                    </m:r>
                    <m:d>
                      <m:d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US" sz="280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⁡</m:t>
                    </m:r>
                    <m:d>
                      <m:dPr>
                        <m:ctrlPr>
                          <a:rPr lang="pt-BR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m:rPr>
                            <m:nor/>
                          </m:rPr>
                          <a:rPr lang="en-US" sz="2800" i="1" dirty="0"/>
                          <m:t>h</m:t>
                        </m:r>
                        <m:r>
                          <m:rPr>
                            <m:nor/>
                          </m:rPr>
                          <a:rPr lang="en-US" sz="2800" i="1" baseline="-25000" dirty="0">
                            <a:sym typeface="Symbol" panose="05050102010706020507" pitchFamily="18" charset="2"/>
                          </a:rPr>
                          <m:t></m:t>
                        </m:r>
                        <m:r>
                          <m:rPr>
                            <m:nor/>
                          </m:rPr>
                          <a:rPr lang="en-US" sz="2800" i="1" dirty="0">
                            <a:sym typeface="Symbol" panose="05050102010706020507" pitchFamily="18" charset="2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800" i="1" dirty="0">
                            <a:sym typeface="Symbol" panose="05050102010706020507" pitchFamily="18" charset="2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800" i="1" dirty="0">
                            <a:sym typeface="Symbol" panose="05050102010706020507" pitchFamily="18" charset="2"/>
                          </a:rPr>
                          <m:t>)</m:t>
                        </m:r>
                      </m:e>
                    </m:d>
                  </m:oMath>
                </a14:m>
                <a:endParaRPr lang="en-US" dirty="0">
                  <a:sym typeface="Symbol" panose="05050102010706020507" pitchFamily="18" charset="2"/>
                </a:endParaRP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9848" y="3230616"/>
                <a:ext cx="9658586" cy="2941583"/>
              </a:xfrm>
              <a:blipFill>
                <a:blip r:embed="rId2"/>
                <a:stretch>
                  <a:fillRect l="-316" t="-24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972" y="2093976"/>
            <a:ext cx="6181725" cy="847725"/>
          </a:xfrm>
          <a:prstGeom prst="rect">
            <a:avLst/>
          </a:prstGeom>
        </p:spPr>
      </p:pic>
      <p:pic>
        <p:nvPicPr>
          <p:cNvPr id="2050" name="Picture 2" descr="Image result for logistic regression cost func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726" y="1630417"/>
            <a:ext cx="2857500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6645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– one more notation…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972" y="2093976"/>
            <a:ext cx="6181725" cy="847725"/>
          </a:xfrm>
          <a:prstGeom prst="rect">
            <a:avLst/>
          </a:prstGeom>
        </p:spPr>
      </p:pic>
      <p:pic>
        <p:nvPicPr>
          <p:cNvPr id="2050" name="Picture 2" descr="Image result for logistic regression cost func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726" y="1630417"/>
            <a:ext cx="2857500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88" y="3264447"/>
            <a:ext cx="8181975" cy="1695450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69848" y="5226268"/>
            <a:ext cx="9658586" cy="131642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Goals:</a:t>
            </a:r>
          </a:p>
          <a:p>
            <a:r>
              <a:rPr lang="en-US" dirty="0"/>
              <a:t>Minimize: </a:t>
            </a:r>
          </a:p>
          <a:p>
            <a:endParaRPr lang="en-US" dirty="0"/>
          </a:p>
          <a:p>
            <a:r>
              <a:rPr lang="en-US" dirty="0"/>
              <a:t>Predict the Hypothesis: 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endParaRPr lang="en-US" dirty="0">
              <a:sym typeface="Symbol" panose="05050102010706020507" pitchFamily="18" charset="2"/>
            </a:endParaRPr>
          </a:p>
          <a:p>
            <a:endParaRPr lang="en-US" dirty="0">
              <a:sym typeface="Symbol" panose="05050102010706020507" pitchFamily="18" charset="2"/>
            </a:endParaRPr>
          </a:p>
          <a:p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>
              <a:sym typeface="Symbol" panose="05050102010706020507" pitchFamily="18" charset="2"/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503" y="5394268"/>
            <a:ext cx="1257300" cy="6191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8353" y="5999266"/>
            <a:ext cx="3686175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59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</p:spTree>
    <p:extLst>
      <p:ext uri="{BB962C8B-B14F-4D97-AF65-F5344CB8AC3E}">
        <p14:creationId xmlns:p14="http://schemas.microsoft.com/office/powerpoint/2010/main" val="4183999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7" y="484632"/>
            <a:ext cx="10256913" cy="1609344"/>
          </a:xfrm>
        </p:spPr>
        <p:txBody>
          <a:bodyPr/>
          <a:lstStyle/>
          <a:p>
            <a:r>
              <a:rPr lang="en-US" dirty="0"/>
              <a:t>Gradient Descent – </a:t>
            </a:r>
            <a:r>
              <a:rPr lang="en-US" dirty="0" err="1"/>
              <a:t>AlgorItHm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586" y="2491116"/>
            <a:ext cx="8705850" cy="3152775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69848" y="5778062"/>
            <a:ext cx="9658586" cy="764627"/>
          </a:xfrm>
        </p:spPr>
        <p:txBody>
          <a:bodyPr>
            <a:normAutofit/>
          </a:bodyPr>
          <a:lstStyle/>
          <a:p>
            <a:r>
              <a:rPr lang="en-US" dirty="0"/>
              <a:t>Problem: We need the derivative</a:t>
            </a:r>
          </a:p>
          <a:p>
            <a:pPr lvl="1"/>
            <a:endParaRPr lang="en-US" b="1" i="1" dirty="0">
              <a:sym typeface="Symbol" panose="05050102010706020507" pitchFamily="18" charset="2"/>
            </a:endParaRPr>
          </a:p>
          <a:p>
            <a:endParaRPr lang="en-US" dirty="0">
              <a:sym typeface="Symbol" panose="05050102010706020507" pitchFamily="18" charset="2"/>
            </a:endParaRPr>
          </a:p>
          <a:p>
            <a:endParaRPr lang="en-US" dirty="0">
              <a:sym typeface="Symbol" panose="05050102010706020507" pitchFamily="18" charset="2"/>
            </a:endParaRPr>
          </a:p>
          <a:p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>
              <a:sym typeface="Symbol" panose="05050102010706020507" pitchFamily="18" charset="2"/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775" y="5643891"/>
            <a:ext cx="1314450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6361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929" y="2515788"/>
            <a:ext cx="8562975" cy="3152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7" y="484632"/>
            <a:ext cx="10256913" cy="1609344"/>
          </a:xfrm>
        </p:spPr>
        <p:txBody>
          <a:bodyPr/>
          <a:lstStyle/>
          <a:p>
            <a:r>
              <a:rPr lang="en-US" dirty="0"/>
              <a:t>Gradient Descent – </a:t>
            </a:r>
            <a:r>
              <a:rPr lang="en-US" dirty="0" err="1"/>
              <a:t>AlgorITHm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DB702C45-DE6E-4015-926A-14184D67A55A}"/>
                  </a:ext>
                </a:extLst>
              </p:cNvPr>
              <p:cNvSpPr/>
              <p:nvPr/>
            </p:nvSpPr>
            <p:spPr>
              <a:xfrm>
                <a:off x="9542436" y="242940"/>
                <a:ext cx="2269980" cy="6594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nor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i="1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m:rPr>
                                  <m:nor/>
                                </m:rPr>
                                <a:rPr lang="en-US" b="1" i="1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DB702C45-DE6E-4015-926A-14184D67A5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42436" y="242940"/>
                <a:ext cx="2269980" cy="65947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79477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 in practice?</a:t>
            </a:r>
          </a:p>
        </p:txBody>
      </p:sp>
    </p:spTree>
    <p:extLst>
      <p:ext uri="{BB962C8B-B14F-4D97-AF65-F5344CB8AC3E}">
        <p14:creationId xmlns:p14="http://schemas.microsoft.com/office/powerpoint/2010/main" val="4844512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814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2A2B-C876-4920-A898-D40A0D3ED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Images</a:t>
            </a:r>
          </a:p>
        </p:txBody>
      </p:sp>
      <p:pic>
        <p:nvPicPr>
          <p:cNvPr id="10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351" y="1767090"/>
            <a:ext cx="3327864" cy="218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4625573" y="2856015"/>
            <a:ext cx="1035669" cy="3806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5661242" y="2532849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FCFF54-1E97-44CA-88AE-2E75428CD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35" y="4071997"/>
            <a:ext cx="3872380" cy="232602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299680" y="1263442"/>
            <a:ext cx="2505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Previously:</a:t>
            </a:r>
          </a:p>
        </p:txBody>
      </p:sp>
      <p:graphicFrame>
        <p:nvGraphicFramePr>
          <p:cNvPr id="1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3368940"/>
              </p:ext>
            </p:extLst>
          </p:nvPr>
        </p:nvGraphicFramePr>
        <p:xfrm>
          <a:off x="7908772" y="1637630"/>
          <a:ext cx="4181317" cy="1137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454728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1235033">
                  <a:extLst>
                    <a:ext uri="{9D8B030D-6E8A-4147-A177-3AD203B41FA5}">
                      <a16:colId xmlns:a16="http://schemas.microsoft.com/office/drawing/2014/main" val="1084182719"/>
                    </a:ext>
                  </a:extLst>
                </a:gridCol>
                <a:gridCol w="773099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5457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1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(area)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2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(no. of rooms)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3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(crime rate)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9271713" y="3210530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756838" y="3055837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1288557" y="3213184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/>
              <p:cNvSpPr/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  <a:blipFill>
                <a:blip r:embed="rId10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80412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810097" y="4944074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2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849210" y="3908640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1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97231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1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 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907043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2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 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94812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810097" y="4944074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2</a:t>
            </a:r>
            <a:endParaRPr lang="en-US" sz="2800" dirty="0"/>
          </a:p>
        </p:txBody>
      </p:sp>
      <p:sp>
        <p:nvSpPr>
          <p:cNvPr id="20" name="Rectangle 19"/>
          <p:cNvSpPr/>
          <p:nvPr/>
        </p:nvSpPr>
        <p:spPr>
          <a:xfrm>
            <a:off x="1849210" y="3908640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1</a:t>
            </a:r>
            <a:endParaRPr lang="en-US" sz="2800" dirty="0"/>
          </a:p>
        </p:txBody>
      </p:sp>
      <p:sp>
        <p:nvSpPr>
          <p:cNvPr id="21" name="Rectangle 20"/>
          <p:cNvSpPr/>
          <p:nvPr/>
        </p:nvSpPr>
        <p:spPr>
          <a:xfrm>
            <a:off x="1612072" y="2992302"/>
            <a:ext cx="9268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0</a:t>
            </a:r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=1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97231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6" name="Rectangle 25"/>
          <p:cNvSpPr/>
          <p:nvPr/>
        </p:nvSpPr>
        <p:spPr>
          <a:xfrm>
            <a:off x="7907043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001185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948961" y="3023080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0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931248" y="3757203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1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865834" y="4588862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2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810097" y="4944074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2</a:t>
            </a:r>
            <a:endParaRPr lang="en-US" sz="2800" dirty="0"/>
          </a:p>
        </p:txBody>
      </p:sp>
      <p:sp>
        <p:nvSpPr>
          <p:cNvPr id="20" name="Rectangle 19"/>
          <p:cNvSpPr/>
          <p:nvPr/>
        </p:nvSpPr>
        <p:spPr>
          <a:xfrm>
            <a:off x="1849210" y="3908640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1</a:t>
            </a:r>
            <a:endParaRPr lang="en-US" sz="2800" dirty="0"/>
          </a:p>
        </p:txBody>
      </p:sp>
      <p:sp>
        <p:nvSpPr>
          <p:cNvPr id="21" name="Rectangle 20"/>
          <p:cNvSpPr/>
          <p:nvPr/>
        </p:nvSpPr>
        <p:spPr>
          <a:xfrm>
            <a:off x="1612072" y="2992302"/>
            <a:ext cx="9268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0</a:t>
            </a:r>
            <a:r>
              <a:rPr lang="en-US" sz="2800" b="1" i="1" dirty="0">
                <a:sym typeface="Symbol" panose="05050102010706020507" pitchFamily="18" charset="2"/>
              </a:rPr>
              <a:t>=1</a:t>
            </a:r>
            <a:endParaRPr lang="en-US" sz="2800" dirty="0"/>
          </a:p>
        </p:txBody>
      </p:sp>
      <p:sp>
        <p:nvSpPr>
          <p:cNvPr id="8" name="Rectangle 7"/>
          <p:cNvSpPr/>
          <p:nvPr/>
        </p:nvSpPr>
        <p:spPr>
          <a:xfrm>
            <a:off x="6697231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6" name="Rectangle 25"/>
          <p:cNvSpPr/>
          <p:nvPr/>
        </p:nvSpPr>
        <p:spPr>
          <a:xfrm>
            <a:off x="7907043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7" name="Rectangle 26"/>
          <p:cNvSpPr/>
          <p:nvPr/>
        </p:nvSpPr>
        <p:spPr>
          <a:xfrm>
            <a:off x="5289211" y="5669280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0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 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155117" y="5676205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1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 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374318" y="5676208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2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 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2390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948961" y="3023080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0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2931248" y="3757203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1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2865834" y="4588862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2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810097" y="4944074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2</a:t>
            </a:r>
            <a:endParaRPr lang="en-US" sz="2800" dirty="0"/>
          </a:p>
        </p:txBody>
      </p:sp>
      <p:sp>
        <p:nvSpPr>
          <p:cNvPr id="20" name="Rectangle 19"/>
          <p:cNvSpPr/>
          <p:nvPr/>
        </p:nvSpPr>
        <p:spPr>
          <a:xfrm>
            <a:off x="1849210" y="3908640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1</a:t>
            </a:r>
            <a:endParaRPr lang="en-US" sz="2800" dirty="0"/>
          </a:p>
        </p:txBody>
      </p:sp>
      <p:sp>
        <p:nvSpPr>
          <p:cNvPr id="21" name="Rectangle 20"/>
          <p:cNvSpPr/>
          <p:nvPr/>
        </p:nvSpPr>
        <p:spPr>
          <a:xfrm>
            <a:off x="1612072" y="2992302"/>
            <a:ext cx="9268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0</a:t>
            </a:r>
            <a:r>
              <a:rPr lang="en-US" sz="2800" b="1" i="1" dirty="0">
                <a:sym typeface="Symbol" panose="05050102010706020507" pitchFamily="18" charset="2"/>
              </a:rPr>
              <a:t>=1</a:t>
            </a:r>
            <a:endParaRPr lang="en-US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42BA90-9B9F-4A26-A5B5-2DDEAFBBE450}"/>
              </a:ext>
            </a:extLst>
          </p:cNvPr>
          <p:cNvSpPr txBox="1"/>
          <p:nvPr/>
        </p:nvSpPr>
        <p:spPr>
          <a:xfrm>
            <a:off x="4630132" y="3662333"/>
            <a:ext cx="897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+</a:t>
            </a:r>
            <a:endParaRPr lang="en-US" sz="4400" baseline="-25000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97231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6" name="Rectangle 25"/>
          <p:cNvSpPr/>
          <p:nvPr/>
        </p:nvSpPr>
        <p:spPr>
          <a:xfrm>
            <a:off x="7907043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7" name="Rectangle 26"/>
          <p:cNvSpPr/>
          <p:nvPr/>
        </p:nvSpPr>
        <p:spPr>
          <a:xfrm>
            <a:off x="5289211" y="5669280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0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13" name="Rectangle 12"/>
          <p:cNvSpPr/>
          <p:nvPr/>
        </p:nvSpPr>
        <p:spPr>
          <a:xfrm>
            <a:off x="5885381" y="5738553"/>
            <a:ext cx="4251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+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132300" y="5738551"/>
            <a:ext cx="4251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+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155117" y="5676205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30" name="Rectangle 29"/>
          <p:cNvSpPr/>
          <p:nvPr/>
        </p:nvSpPr>
        <p:spPr>
          <a:xfrm>
            <a:off x="7374318" y="5676208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33076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592173" y="5669280"/>
            <a:ext cx="18242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lvl="1" indent="0" algn="r">
              <a:buNone/>
            </a:pP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h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(x)=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508670" y="3751112"/>
            <a:ext cx="13548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h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(x) 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48961" y="3023080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0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2931248" y="3757203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1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2865834" y="4588862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2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810097" y="4944074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2</a:t>
            </a:r>
            <a:endParaRPr lang="en-US" sz="2800" dirty="0"/>
          </a:p>
        </p:txBody>
      </p:sp>
      <p:sp>
        <p:nvSpPr>
          <p:cNvPr id="20" name="Rectangle 19"/>
          <p:cNvSpPr/>
          <p:nvPr/>
        </p:nvSpPr>
        <p:spPr>
          <a:xfrm>
            <a:off x="1849210" y="3908640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1</a:t>
            </a:r>
            <a:endParaRPr lang="en-US" sz="2800" dirty="0"/>
          </a:p>
        </p:txBody>
      </p:sp>
      <p:sp>
        <p:nvSpPr>
          <p:cNvPr id="21" name="Rectangle 20"/>
          <p:cNvSpPr/>
          <p:nvPr/>
        </p:nvSpPr>
        <p:spPr>
          <a:xfrm>
            <a:off x="1612072" y="2992302"/>
            <a:ext cx="9268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0</a:t>
            </a:r>
            <a:r>
              <a:rPr lang="en-US" sz="2800" b="1" i="1" dirty="0">
                <a:sym typeface="Symbol" panose="05050102010706020507" pitchFamily="18" charset="2"/>
              </a:rPr>
              <a:t>=1</a:t>
            </a:r>
            <a:endParaRPr lang="en-US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42BA90-9B9F-4A26-A5B5-2DDEAFBBE450}"/>
              </a:ext>
            </a:extLst>
          </p:cNvPr>
          <p:cNvSpPr txBox="1"/>
          <p:nvPr/>
        </p:nvSpPr>
        <p:spPr>
          <a:xfrm>
            <a:off x="4630132" y="3662333"/>
            <a:ext cx="897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+</a:t>
            </a:r>
            <a:endParaRPr lang="en-US" sz="4400" baseline="-25000" dirty="0"/>
          </a:p>
        </p:txBody>
      </p:sp>
      <p:sp>
        <p:nvSpPr>
          <p:cNvPr id="8" name="Rectangle 7"/>
          <p:cNvSpPr/>
          <p:nvPr/>
        </p:nvSpPr>
        <p:spPr>
          <a:xfrm>
            <a:off x="6697231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6" name="Rectangle 25"/>
          <p:cNvSpPr/>
          <p:nvPr/>
        </p:nvSpPr>
        <p:spPr>
          <a:xfrm>
            <a:off x="7907043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7" name="Rectangle 26"/>
          <p:cNvSpPr/>
          <p:nvPr/>
        </p:nvSpPr>
        <p:spPr>
          <a:xfrm>
            <a:off x="5289211" y="5669280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0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13" name="Rectangle 12"/>
          <p:cNvSpPr/>
          <p:nvPr/>
        </p:nvSpPr>
        <p:spPr>
          <a:xfrm>
            <a:off x="5885381" y="5738553"/>
            <a:ext cx="4251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+</a:t>
            </a:r>
            <a:endParaRPr lang="en-US" sz="2800" dirty="0"/>
          </a:p>
        </p:txBody>
      </p:sp>
      <p:sp>
        <p:nvSpPr>
          <p:cNvPr id="28" name="Rectangle 27"/>
          <p:cNvSpPr/>
          <p:nvPr/>
        </p:nvSpPr>
        <p:spPr>
          <a:xfrm>
            <a:off x="7132300" y="5738551"/>
            <a:ext cx="4251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+</a:t>
            </a:r>
            <a:endParaRPr lang="en-US" sz="2800" dirty="0"/>
          </a:p>
        </p:txBody>
      </p:sp>
      <p:sp>
        <p:nvSpPr>
          <p:cNvPr id="29" name="Rectangle 28"/>
          <p:cNvSpPr/>
          <p:nvPr/>
        </p:nvSpPr>
        <p:spPr>
          <a:xfrm>
            <a:off x="6155117" y="5676205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30" name="Rectangle 29"/>
          <p:cNvSpPr/>
          <p:nvPr/>
        </p:nvSpPr>
        <p:spPr>
          <a:xfrm>
            <a:off x="7374318" y="5676208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722813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24628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810097" y="4944074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2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849210" y="3908640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1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97231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1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 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907043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2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 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55542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810097" y="4944074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2</a:t>
            </a:r>
            <a:endParaRPr lang="en-US" sz="2800" dirty="0"/>
          </a:p>
        </p:txBody>
      </p:sp>
      <p:sp>
        <p:nvSpPr>
          <p:cNvPr id="20" name="Rectangle 19"/>
          <p:cNvSpPr/>
          <p:nvPr/>
        </p:nvSpPr>
        <p:spPr>
          <a:xfrm>
            <a:off x="1849210" y="3908640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1</a:t>
            </a:r>
            <a:endParaRPr lang="en-US" sz="2800" dirty="0"/>
          </a:p>
        </p:txBody>
      </p:sp>
      <p:sp>
        <p:nvSpPr>
          <p:cNvPr id="21" name="Rectangle 20"/>
          <p:cNvSpPr/>
          <p:nvPr/>
        </p:nvSpPr>
        <p:spPr>
          <a:xfrm>
            <a:off x="1612072" y="2992302"/>
            <a:ext cx="9268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0</a:t>
            </a:r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=1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97231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6" name="Rectangle 25"/>
          <p:cNvSpPr/>
          <p:nvPr/>
        </p:nvSpPr>
        <p:spPr>
          <a:xfrm>
            <a:off x="7907043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819252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948961" y="3023080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0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931248" y="3757203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1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865834" y="4588862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2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810097" y="4944074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2</a:t>
            </a:r>
            <a:endParaRPr lang="en-US" sz="2800" dirty="0"/>
          </a:p>
        </p:txBody>
      </p:sp>
      <p:sp>
        <p:nvSpPr>
          <p:cNvPr id="20" name="Rectangle 19"/>
          <p:cNvSpPr/>
          <p:nvPr/>
        </p:nvSpPr>
        <p:spPr>
          <a:xfrm>
            <a:off x="1849210" y="3908640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1</a:t>
            </a:r>
            <a:endParaRPr lang="en-US" sz="2800" dirty="0"/>
          </a:p>
        </p:txBody>
      </p:sp>
      <p:sp>
        <p:nvSpPr>
          <p:cNvPr id="21" name="Rectangle 20"/>
          <p:cNvSpPr/>
          <p:nvPr/>
        </p:nvSpPr>
        <p:spPr>
          <a:xfrm>
            <a:off x="1612072" y="2992302"/>
            <a:ext cx="9268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0</a:t>
            </a:r>
            <a:r>
              <a:rPr lang="en-US" sz="2800" b="1" i="1" dirty="0">
                <a:sym typeface="Symbol" panose="05050102010706020507" pitchFamily="18" charset="2"/>
              </a:rPr>
              <a:t>=1</a:t>
            </a:r>
            <a:endParaRPr lang="en-US" sz="2800" dirty="0"/>
          </a:p>
        </p:txBody>
      </p:sp>
      <p:sp>
        <p:nvSpPr>
          <p:cNvPr id="8" name="Rectangle 7"/>
          <p:cNvSpPr/>
          <p:nvPr/>
        </p:nvSpPr>
        <p:spPr>
          <a:xfrm>
            <a:off x="6697231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6" name="Rectangle 25"/>
          <p:cNvSpPr/>
          <p:nvPr/>
        </p:nvSpPr>
        <p:spPr>
          <a:xfrm>
            <a:off x="7907043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7" name="Rectangle 26"/>
          <p:cNvSpPr/>
          <p:nvPr/>
        </p:nvSpPr>
        <p:spPr>
          <a:xfrm>
            <a:off x="5289211" y="5669280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0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 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155117" y="5676205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1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 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374318" y="5676208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2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 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14394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948961" y="3023080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0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2931248" y="3757203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1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2865834" y="4588862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2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810097" y="4944074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2</a:t>
            </a:r>
            <a:endParaRPr lang="en-US" sz="2800" dirty="0"/>
          </a:p>
        </p:txBody>
      </p:sp>
      <p:sp>
        <p:nvSpPr>
          <p:cNvPr id="20" name="Rectangle 19"/>
          <p:cNvSpPr/>
          <p:nvPr/>
        </p:nvSpPr>
        <p:spPr>
          <a:xfrm>
            <a:off x="1849210" y="3908640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1</a:t>
            </a:r>
            <a:endParaRPr lang="en-US" sz="2800" dirty="0"/>
          </a:p>
        </p:txBody>
      </p:sp>
      <p:sp>
        <p:nvSpPr>
          <p:cNvPr id="21" name="Rectangle 20"/>
          <p:cNvSpPr/>
          <p:nvPr/>
        </p:nvSpPr>
        <p:spPr>
          <a:xfrm>
            <a:off x="1612072" y="2992302"/>
            <a:ext cx="9268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0</a:t>
            </a:r>
            <a:r>
              <a:rPr lang="en-US" sz="2800" b="1" i="1" dirty="0">
                <a:sym typeface="Symbol" panose="05050102010706020507" pitchFamily="18" charset="2"/>
              </a:rPr>
              <a:t>=1</a:t>
            </a:r>
            <a:endParaRPr lang="en-US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42BA90-9B9F-4A26-A5B5-2DDEAFBBE450}"/>
              </a:ext>
            </a:extLst>
          </p:cNvPr>
          <p:cNvSpPr txBox="1"/>
          <p:nvPr/>
        </p:nvSpPr>
        <p:spPr>
          <a:xfrm>
            <a:off x="4630132" y="3662333"/>
            <a:ext cx="897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+</a:t>
            </a:r>
            <a:endParaRPr lang="en-US" sz="4400" baseline="-25000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97231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6" name="Rectangle 25"/>
          <p:cNvSpPr/>
          <p:nvPr/>
        </p:nvSpPr>
        <p:spPr>
          <a:xfrm>
            <a:off x="7907043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7" name="Rectangle 26"/>
          <p:cNvSpPr/>
          <p:nvPr/>
        </p:nvSpPr>
        <p:spPr>
          <a:xfrm>
            <a:off x="5289211" y="5669280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0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13" name="Rectangle 12"/>
          <p:cNvSpPr/>
          <p:nvPr/>
        </p:nvSpPr>
        <p:spPr>
          <a:xfrm>
            <a:off x="5885381" y="5738553"/>
            <a:ext cx="4251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+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132300" y="5738551"/>
            <a:ext cx="4251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rgbClr val="00B050"/>
                </a:solidFill>
                <a:sym typeface="Symbol" panose="05050102010706020507" pitchFamily="18" charset="2"/>
              </a:rPr>
              <a:t>+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155117" y="5676205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30" name="Rectangle 29"/>
          <p:cNvSpPr/>
          <p:nvPr/>
        </p:nvSpPr>
        <p:spPr>
          <a:xfrm>
            <a:off x="7374318" y="5676208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02273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2A2B-C876-4920-A898-D40A0D3ED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Images</a:t>
            </a:r>
          </a:p>
        </p:txBody>
      </p:sp>
      <p:pic>
        <p:nvPicPr>
          <p:cNvPr id="10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351" y="1767090"/>
            <a:ext cx="3327864" cy="218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4625573" y="2856015"/>
            <a:ext cx="1035669" cy="3806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5661242" y="2532849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FCFF54-1E97-44CA-88AE-2E75428CD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35" y="4071997"/>
            <a:ext cx="3872380" cy="232602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321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42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9299680" y="1263442"/>
            <a:ext cx="2505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Previously:</a:t>
            </a:r>
          </a:p>
        </p:txBody>
      </p:sp>
      <p:graphicFrame>
        <p:nvGraphicFramePr>
          <p:cNvPr id="1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3368940"/>
              </p:ext>
            </p:extLst>
          </p:nvPr>
        </p:nvGraphicFramePr>
        <p:xfrm>
          <a:off x="7908772" y="1637630"/>
          <a:ext cx="4181317" cy="1137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454728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1235033">
                  <a:extLst>
                    <a:ext uri="{9D8B030D-6E8A-4147-A177-3AD203B41FA5}">
                      <a16:colId xmlns:a16="http://schemas.microsoft.com/office/drawing/2014/main" val="1084182719"/>
                    </a:ext>
                  </a:extLst>
                </a:gridCol>
                <a:gridCol w="773099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5457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1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(area)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2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(no. of rooms)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3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(crime rate)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9271713" y="3210530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756838" y="3055837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1288557" y="3213184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/>
              <p:cNvSpPr/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  <a:blipFill>
                <a:blip r:embed="rId10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0106547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948961" y="3023080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0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2931248" y="3757203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1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2865834" y="4588862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2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810097" y="4944074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2</a:t>
            </a:r>
            <a:endParaRPr lang="en-US" sz="2800" dirty="0"/>
          </a:p>
        </p:txBody>
      </p:sp>
      <p:sp>
        <p:nvSpPr>
          <p:cNvPr id="20" name="Rectangle 19"/>
          <p:cNvSpPr/>
          <p:nvPr/>
        </p:nvSpPr>
        <p:spPr>
          <a:xfrm>
            <a:off x="1849210" y="3908640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1</a:t>
            </a:r>
            <a:endParaRPr lang="en-US" sz="2800" dirty="0"/>
          </a:p>
        </p:txBody>
      </p:sp>
      <p:sp>
        <p:nvSpPr>
          <p:cNvPr id="21" name="Rectangle 20"/>
          <p:cNvSpPr/>
          <p:nvPr/>
        </p:nvSpPr>
        <p:spPr>
          <a:xfrm>
            <a:off x="1612072" y="2992302"/>
            <a:ext cx="9268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0</a:t>
            </a:r>
            <a:r>
              <a:rPr lang="en-US" sz="2800" b="1" i="1" dirty="0">
                <a:sym typeface="Symbol" panose="05050102010706020507" pitchFamily="18" charset="2"/>
              </a:rPr>
              <a:t>=1</a:t>
            </a:r>
            <a:endParaRPr lang="en-US" sz="28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A3F6CB-673E-498A-8B51-5ADBFC7AAD2E}"/>
              </a:ext>
            </a:extLst>
          </p:cNvPr>
          <p:cNvCxnSpPr/>
          <p:nvPr/>
        </p:nvCxnSpPr>
        <p:spPr>
          <a:xfrm>
            <a:off x="5097725" y="3477542"/>
            <a:ext cx="486" cy="123260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942BA90-9B9F-4A26-A5B5-2DDEAFBBE450}"/>
              </a:ext>
            </a:extLst>
          </p:cNvPr>
          <p:cNvSpPr txBox="1"/>
          <p:nvPr/>
        </p:nvSpPr>
        <p:spPr>
          <a:xfrm>
            <a:off x="4630132" y="3662333"/>
            <a:ext cx="897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+</a:t>
            </a:r>
            <a:endParaRPr lang="en-US" sz="4400" baseline="-25000" dirty="0"/>
          </a:p>
        </p:txBody>
      </p:sp>
      <p:pic>
        <p:nvPicPr>
          <p:cNvPr id="25" name="Picture 2" descr="Image result for sigmoid">
            <a:extLst>
              <a:ext uri="{FF2B5EF4-FFF2-40B4-BE49-F238E27FC236}">
                <a16:creationId xmlns:a16="http://schemas.microsoft.com/office/drawing/2014/main" id="{7C60FBD0-6E39-4D0B-B657-C1D138048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6093" y="3662333"/>
            <a:ext cx="1416533" cy="944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4428371" y="5669280"/>
            <a:ext cx="428963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lvl="1" indent="0" algn="r">
              <a:buNone/>
            </a:pP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g(                           )</a:t>
            </a:r>
          </a:p>
        </p:txBody>
      </p:sp>
      <p:sp>
        <p:nvSpPr>
          <p:cNvPr id="8" name="Rectangle 7"/>
          <p:cNvSpPr/>
          <p:nvPr/>
        </p:nvSpPr>
        <p:spPr>
          <a:xfrm>
            <a:off x="6697231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6" name="Rectangle 25"/>
          <p:cNvSpPr/>
          <p:nvPr/>
        </p:nvSpPr>
        <p:spPr>
          <a:xfrm>
            <a:off x="7907043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7" name="Rectangle 26"/>
          <p:cNvSpPr/>
          <p:nvPr/>
        </p:nvSpPr>
        <p:spPr>
          <a:xfrm>
            <a:off x="5289211" y="5669280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0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13" name="Rectangle 12"/>
          <p:cNvSpPr/>
          <p:nvPr/>
        </p:nvSpPr>
        <p:spPr>
          <a:xfrm>
            <a:off x="5885381" y="5738553"/>
            <a:ext cx="4251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+</a:t>
            </a:r>
            <a:endParaRPr lang="en-US" sz="2800" dirty="0"/>
          </a:p>
        </p:txBody>
      </p:sp>
      <p:sp>
        <p:nvSpPr>
          <p:cNvPr id="28" name="Rectangle 27"/>
          <p:cNvSpPr/>
          <p:nvPr/>
        </p:nvSpPr>
        <p:spPr>
          <a:xfrm>
            <a:off x="7132300" y="5738551"/>
            <a:ext cx="4251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+</a:t>
            </a:r>
            <a:endParaRPr lang="en-US" sz="2800" dirty="0"/>
          </a:p>
        </p:txBody>
      </p:sp>
      <p:sp>
        <p:nvSpPr>
          <p:cNvPr id="29" name="Rectangle 28"/>
          <p:cNvSpPr/>
          <p:nvPr/>
        </p:nvSpPr>
        <p:spPr>
          <a:xfrm>
            <a:off x="6155117" y="5676205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30" name="Rectangle 29"/>
          <p:cNvSpPr/>
          <p:nvPr/>
        </p:nvSpPr>
        <p:spPr>
          <a:xfrm>
            <a:off x="7374318" y="5676208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164571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6DE3-C2DC-426D-B79B-3F67C7CE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BC79E-AEB7-4088-B736-C79BC072D55A}"/>
              </a:ext>
            </a:extLst>
          </p:cNvPr>
          <p:cNvSpPr/>
          <p:nvPr/>
        </p:nvSpPr>
        <p:spPr>
          <a:xfrm>
            <a:off x="4666268" y="3176833"/>
            <a:ext cx="1828800" cy="1828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1F1B6C-23A8-46DE-AFC5-2ADA07722E68}"/>
              </a:ext>
            </a:extLst>
          </p:cNvPr>
          <p:cNvCxnSpPr>
            <a:cxnSpLocks/>
          </p:cNvCxnSpPr>
          <p:nvPr/>
        </p:nvCxnSpPr>
        <p:spPr>
          <a:xfrm>
            <a:off x="2386940" y="3259777"/>
            <a:ext cx="2218054" cy="4355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716E-C27E-413D-AF28-4D44C05544A2}"/>
              </a:ext>
            </a:extLst>
          </p:cNvPr>
          <p:cNvCxnSpPr>
            <a:cxnSpLocks/>
          </p:cNvCxnSpPr>
          <p:nvPr/>
        </p:nvCxnSpPr>
        <p:spPr>
          <a:xfrm flipV="1">
            <a:off x="2339439" y="4170249"/>
            <a:ext cx="2229419" cy="217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41FE7A-1B2F-4283-959A-0F93209A0186}"/>
              </a:ext>
            </a:extLst>
          </p:cNvPr>
          <p:cNvCxnSpPr>
            <a:cxnSpLocks/>
          </p:cNvCxnSpPr>
          <p:nvPr/>
        </p:nvCxnSpPr>
        <p:spPr>
          <a:xfrm flipV="1">
            <a:off x="2339439" y="4645192"/>
            <a:ext cx="2296192" cy="5977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5C99F3-9D5E-448A-A842-AE4B84074B00}"/>
              </a:ext>
            </a:extLst>
          </p:cNvPr>
          <p:cNvCxnSpPr>
            <a:cxnSpLocks/>
          </p:cNvCxnSpPr>
          <p:nvPr/>
        </p:nvCxnSpPr>
        <p:spPr>
          <a:xfrm flipV="1">
            <a:off x="6689888" y="4091233"/>
            <a:ext cx="1818782" cy="47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079559" y="5669280"/>
            <a:ext cx="18242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lvl="1" indent="0" algn="r">
              <a:buNone/>
            </a:pP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h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(x)=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508670" y="3751112"/>
            <a:ext cx="13548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h</a:t>
            </a:r>
            <a:r>
              <a:rPr lang="en-US" sz="3600" b="1" i="1" baseline="-25000" dirty="0">
                <a:solidFill>
                  <a:srgbClr val="00B050"/>
                </a:solidFill>
                <a:sym typeface="Symbol" panose="05050102010706020507" pitchFamily="18" charset="2"/>
              </a:rPr>
              <a:t></a:t>
            </a:r>
            <a:r>
              <a:rPr lang="en-US" sz="3600" b="1" i="1" dirty="0">
                <a:solidFill>
                  <a:srgbClr val="00B050"/>
                </a:solidFill>
                <a:sym typeface="Symbol" panose="05050102010706020507" pitchFamily="18" charset="2"/>
              </a:rPr>
              <a:t>(x) 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48961" y="3023080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0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2931248" y="3757203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1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2865834" y="4588862"/>
            <a:ext cx="5229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ym typeface="Symbol" panose="05050102010706020507" pitchFamily="18" charset="2"/>
              </a:rPr>
              <a:t></a:t>
            </a:r>
            <a:r>
              <a:rPr lang="en-US" sz="2400" b="1" i="1" baseline="-25000" dirty="0">
                <a:sym typeface="Symbol" panose="05050102010706020507" pitchFamily="18" charset="2"/>
              </a:rPr>
              <a:t>2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810097" y="4944074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2</a:t>
            </a:r>
            <a:endParaRPr lang="en-US" sz="2800" dirty="0"/>
          </a:p>
        </p:txBody>
      </p:sp>
      <p:sp>
        <p:nvSpPr>
          <p:cNvPr id="20" name="Rectangle 19"/>
          <p:cNvSpPr/>
          <p:nvPr/>
        </p:nvSpPr>
        <p:spPr>
          <a:xfrm>
            <a:off x="1849210" y="3908640"/>
            <a:ext cx="494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1</a:t>
            </a:r>
            <a:endParaRPr lang="en-US" sz="2800" dirty="0"/>
          </a:p>
        </p:txBody>
      </p:sp>
      <p:sp>
        <p:nvSpPr>
          <p:cNvPr id="21" name="Rectangle 20"/>
          <p:cNvSpPr/>
          <p:nvPr/>
        </p:nvSpPr>
        <p:spPr>
          <a:xfrm>
            <a:off x="1612072" y="2992302"/>
            <a:ext cx="9268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x</a:t>
            </a:r>
            <a:r>
              <a:rPr lang="en-US" sz="2800" b="1" i="1" baseline="-25000" dirty="0">
                <a:sym typeface="Symbol" panose="05050102010706020507" pitchFamily="18" charset="2"/>
              </a:rPr>
              <a:t>0</a:t>
            </a:r>
            <a:r>
              <a:rPr lang="en-US" sz="2800" b="1" i="1" dirty="0">
                <a:sym typeface="Symbol" panose="05050102010706020507" pitchFamily="18" charset="2"/>
              </a:rPr>
              <a:t>=1</a:t>
            </a:r>
            <a:endParaRPr lang="en-US" sz="28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A3F6CB-673E-498A-8B51-5ADBFC7AAD2E}"/>
              </a:ext>
            </a:extLst>
          </p:cNvPr>
          <p:cNvCxnSpPr/>
          <p:nvPr/>
        </p:nvCxnSpPr>
        <p:spPr>
          <a:xfrm>
            <a:off x="5097725" y="3477542"/>
            <a:ext cx="486" cy="123260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942BA90-9B9F-4A26-A5B5-2DDEAFBBE450}"/>
              </a:ext>
            </a:extLst>
          </p:cNvPr>
          <p:cNvSpPr txBox="1"/>
          <p:nvPr/>
        </p:nvSpPr>
        <p:spPr>
          <a:xfrm>
            <a:off x="4630132" y="3662333"/>
            <a:ext cx="897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+</a:t>
            </a:r>
            <a:endParaRPr lang="en-US" sz="4400" baseline="-25000" dirty="0"/>
          </a:p>
        </p:txBody>
      </p:sp>
      <p:pic>
        <p:nvPicPr>
          <p:cNvPr id="25" name="Picture 2" descr="Image result for sigmoid">
            <a:extLst>
              <a:ext uri="{FF2B5EF4-FFF2-40B4-BE49-F238E27FC236}">
                <a16:creationId xmlns:a16="http://schemas.microsoft.com/office/drawing/2014/main" id="{7C60FBD0-6E39-4D0B-B657-C1D138048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6093" y="3662333"/>
            <a:ext cx="1416533" cy="944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4434309" y="5669280"/>
            <a:ext cx="428963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lvl="1" indent="0" algn="r">
              <a:buNone/>
            </a:pPr>
            <a:r>
              <a:rPr lang="en-US" sz="3600" b="1" i="1" dirty="0">
                <a:sym typeface="Symbol" panose="05050102010706020507" pitchFamily="18" charset="2"/>
              </a:rPr>
              <a:t>g(                           )</a:t>
            </a:r>
          </a:p>
        </p:txBody>
      </p:sp>
      <p:sp>
        <p:nvSpPr>
          <p:cNvPr id="8" name="Rectangle 7"/>
          <p:cNvSpPr/>
          <p:nvPr/>
        </p:nvSpPr>
        <p:spPr>
          <a:xfrm>
            <a:off x="6697231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6" name="Rectangle 25"/>
          <p:cNvSpPr/>
          <p:nvPr/>
        </p:nvSpPr>
        <p:spPr>
          <a:xfrm>
            <a:off x="7907043" y="5669280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x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27" name="Rectangle 26"/>
          <p:cNvSpPr/>
          <p:nvPr/>
        </p:nvSpPr>
        <p:spPr>
          <a:xfrm>
            <a:off x="5289211" y="5669280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0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13" name="Rectangle 12"/>
          <p:cNvSpPr/>
          <p:nvPr/>
        </p:nvSpPr>
        <p:spPr>
          <a:xfrm>
            <a:off x="5885381" y="5738553"/>
            <a:ext cx="4251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+</a:t>
            </a:r>
            <a:endParaRPr lang="en-US" sz="2800" dirty="0"/>
          </a:p>
        </p:txBody>
      </p:sp>
      <p:sp>
        <p:nvSpPr>
          <p:cNvPr id="28" name="Rectangle 27"/>
          <p:cNvSpPr/>
          <p:nvPr/>
        </p:nvSpPr>
        <p:spPr>
          <a:xfrm>
            <a:off x="7132300" y="5738551"/>
            <a:ext cx="4251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ym typeface="Symbol" panose="05050102010706020507" pitchFamily="18" charset="2"/>
              </a:rPr>
              <a:t>+</a:t>
            </a:r>
            <a:endParaRPr lang="en-US" sz="2800" dirty="0"/>
          </a:p>
        </p:txBody>
      </p:sp>
      <p:sp>
        <p:nvSpPr>
          <p:cNvPr id="29" name="Rectangle 28"/>
          <p:cNvSpPr/>
          <p:nvPr/>
        </p:nvSpPr>
        <p:spPr>
          <a:xfrm>
            <a:off x="6155117" y="5676205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1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  <p:sp>
        <p:nvSpPr>
          <p:cNvPr id="30" name="Rectangle 29"/>
          <p:cNvSpPr/>
          <p:nvPr/>
        </p:nvSpPr>
        <p:spPr>
          <a:xfrm>
            <a:off x="7374318" y="5676208"/>
            <a:ext cx="809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sym typeface="Symbol" panose="05050102010706020507" pitchFamily="18" charset="2"/>
              </a:rPr>
              <a:t></a:t>
            </a:r>
            <a:r>
              <a:rPr lang="en-US" sz="3600" b="1" i="1" baseline="-25000" dirty="0">
                <a:sym typeface="Symbol" panose="05050102010706020507" pitchFamily="18" charset="2"/>
              </a:rPr>
              <a:t>2</a:t>
            </a:r>
            <a:r>
              <a:rPr lang="en-US" sz="3600" b="1" i="1" dirty="0">
                <a:sym typeface="Symbol" panose="05050102010706020507" pitchFamily="18" charset="2"/>
              </a:rPr>
              <a:t>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201534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A41B-693B-42BD-9A69-6FDD5B26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(quick view…)</a:t>
            </a:r>
          </a:p>
        </p:txBody>
      </p:sp>
      <p:pic>
        <p:nvPicPr>
          <p:cNvPr id="2050" name="Picture 2" descr="Image result for neural network">
            <a:extLst>
              <a:ext uri="{FF2B5EF4-FFF2-40B4-BE49-F238E27FC236}">
                <a16:creationId xmlns:a16="http://schemas.microsoft.com/office/drawing/2014/main" id="{56215EFD-1F38-4C0F-8D72-C12058BA0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023" y="2524866"/>
            <a:ext cx="6841519" cy="3645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02385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26D09-8CEE-401F-9ED4-0BEDA3AD9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 of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8800D-A2CB-4D07-9A80-9FB1FBCB7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in the very low-level frameworks (</a:t>
            </a:r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PyTorch</a:t>
            </a:r>
            <a:r>
              <a:rPr lang="en-US" dirty="0"/>
              <a:t>) you should implement only the forward propagation</a:t>
            </a:r>
          </a:p>
          <a:p>
            <a:r>
              <a:rPr lang="en-US" dirty="0"/>
              <a:t>The backpropagation (gradient descent or any other algorithm) is already implemented for you</a:t>
            </a:r>
          </a:p>
          <a:p>
            <a:r>
              <a:rPr lang="en-US" dirty="0"/>
              <a:t>In the high-level frameworks (Sci-Kit Learn, </a:t>
            </a:r>
            <a:r>
              <a:rPr lang="en-US" dirty="0" err="1"/>
              <a:t>Keras</a:t>
            </a:r>
            <a:r>
              <a:rPr lang="en-US" dirty="0"/>
              <a:t>) you do not even have to implement the forward propagation. You only need to:</a:t>
            </a:r>
          </a:p>
          <a:p>
            <a:pPr lvl="1"/>
            <a:r>
              <a:rPr lang="en-US" dirty="0"/>
              <a:t>Define your algorithm</a:t>
            </a:r>
          </a:p>
          <a:p>
            <a:pPr lvl="1"/>
            <a:r>
              <a:rPr lang="en-US" dirty="0"/>
              <a:t>Define the structure of your network / tree, etc.</a:t>
            </a:r>
          </a:p>
          <a:p>
            <a:pPr lvl="1"/>
            <a:r>
              <a:rPr lang="en-US" dirty="0"/>
              <a:t>Define the parameters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81096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  <a:br>
              <a:rPr lang="en-US" dirty="0"/>
            </a:br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333542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2A2B-C876-4920-A898-D40A0D3ED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Images</a:t>
            </a:r>
          </a:p>
        </p:txBody>
      </p:sp>
      <p:pic>
        <p:nvPicPr>
          <p:cNvPr id="10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351" y="1767090"/>
            <a:ext cx="3327864" cy="218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4625573" y="2856015"/>
            <a:ext cx="1035669" cy="3806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5661242" y="2532849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FCFF54-1E97-44CA-88AE-2E75428CD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35" y="4071997"/>
            <a:ext cx="3872380" cy="232602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5310371" y="4887826"/>
                <a:ext cx="788677" cy="13304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03BD0C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rgbClr val="03BD0C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134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i="1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94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0371" y="4887826"/>
                <a:ext cx="788677" cy="13304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321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42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9299680" y="1263442"/>
            <a:ext cx="2505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Previously:</a:t>
            </a:r>
          </a:p>
        </p:txBody>
      </p:sp>
      <p:graphicFrame>
        <p:nvGraphicFramePr>
          <p:cNvPr id="1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3368940"/>
              </p:ext>
            </p:extLst>
          </p:nvPr>
        </p:nvGraphicFramePr>
        <p:xfrm>
          <a:off x="7908772" y="1637630"/>
          <a:ext cx="4181317" cy="1137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454728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1235033">
                  <a:extLst>
                    <a:ext uri="{9D8B030D-6E8A-4147-A177-3AD203B41FA5}">
                      <a16:colId xmlns:a16="http://schemas.microsoft.com/office/drawing/2014/main" val="1084182719"/>
                    </a:ext>
                  </a:extLst>
                </a:gridCol>
                <a:gridCol w="773099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5457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1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(area)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2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(no. of rooms)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3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(crime rate)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9271713" y="3210530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756838" y="3055837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1288557" y="3213184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/>
              <p:cNvSpPr/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  <a:blipFill>
                <a:blip r:embed="rId10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972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2A2B-C876-4920-A898-D40A0D3ED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Images</a:t>
            </a:r>
          </a:p>
        </p:txBody>
      </p:sp>
      <p:pic>
        <p:nvPicPr>
          <p:cNvPr id="10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351" y="1767090"/>
            <a:ext cx="3327864" cy="218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4625573" y="2856015"/>
            <a:ext cx="1035669" cy="3806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5661242" y="2532849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FCFF54-1E97-44CA-88AE-2E75428CD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35" y="4071997"/>
            <a:ext cx="3872380" cy="232602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147098" y="4514313"/>
                <a:ext cx="604012" cy="1238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134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93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142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7098" y="4514313"/>
                <a:ext cx="604012" cy="12380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5310371" y="4887826"/>
                <a:ext cx="788677" cy="13304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03BD0C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rgbClr val="03BD0C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134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i="1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94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0371" y="4887826"/>
                <a:ext cx="788677" cy="13304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321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42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9299680" y="1263442"/>
            <a:ext cx="2505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Previously:</a:t>
            </a:r>
          </a:p>
        </p:txBody>
      </p:sp>
      <p:graphicFrame>
        <p:nvGraphicFramePr>
          <p:cNvPr id="1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3368940"/>
              </p:ext>
            </p:extLst>
          </p:nvPr>
        </p:nvGraphicFramePr>
        <p:xfrm>
          <a:off x="7908772" y="1637630"/>
          <a:ext cx="4181317" cy="1137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454728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1235033">
                  <a:extLst>
                    <a:ext uri="{9D8B030D-6E8A-4147-A177-3AD203B41FA5}">
                      <a16:colId xmlns:a16="http://schemas.microsoft.com/office/drawing/2014/main" val="1084182719"/>
                    </a:ext>
                  </a:extLst>
                </a:gridCol>
                <a:gridCol w="773099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5457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1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(area)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2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(no. of rooms)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3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(crime rate)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9271713" y="3210530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756838" y="3055837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1288557" y="3213184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/>
              <p:cNvSpPr/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  <a:blipFill>
                <a:blip r:embed="rId10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5157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2A2B-C876-4920-A898-D40A0D3ED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Images</a:t>
            </a:r>
          </a:p>
        </p:txBody>
      </p:sp>
      <p:pic>
        <p:nvPicPr>
          <p:cNvPr id="1026" name="Picture 2" descr="Image result for cat">
            <a:extLst>
              <a:ext uri="{FF2B5EF4-FFF2-40B4-BE49-F238E27FC236}">
                <a16:creationId xmlns:a16="http://schemas.microsoft.com/office/drawing/2014/main" id="{BCA4071B-3CA2-4194-BF29-C0F9B10A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351" y="1767090"/>
            <a:ext cx="3327864" cy="218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4625573" y="2856015"/>
            <a:ext cx="1035669" cy="3806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6A995B0-AEC6-4A36-9754-A0036F9352AE}"/>
              </a:ext>
            </a:extLst>
          </p:cNvPr>
          <p:cNvSpPr txBox="1"/>
          <p:nvPr/>
        </p:nvSpPr>
        <p:spPr>
          <a:xfrm>
            <a:off x="5661242" y="2532849"/>
            <a:ext cx="2573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(cat) </a:t>
            </a:r>
          </a:p>
          <a:p>
            <a:r>
              <a:rPr lang="en-US" dirty="0"/>
              <a:t>0 (not cat)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FCFF54-1E97-44CA-88AE-2E75428CD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35" y="4071997"/>
            <a:ext cx="3872380" cy="232602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147098" y="4514313"/>
                <a:ext cx="604012" cy="1238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134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93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142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7098" y="4514313"/>
                <a:ext cx="604012" cy="12380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5310371" y="4887826"/>
                <a:ext cx="788677" cy="13304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03BD0C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rgbClr val="03BD0C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solidFill>
                                      <a:srgbClr val="03BD0C"/>
                                    </a:solidFill>
                                    <a:latin typeface="Cambria Math" panose="02040503050406030204" pitchFamily="18" charset="0"/>
                                  </a:rPr>
                                  <m:t>134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i="1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94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0371" y="4887826"/>
                <a:ext cx="788677" cy="13304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321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42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215" y="5340773"/>
                <a:ext cx="788677" cy="13560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9299680" y="1263442"/>
            <a:ext cx="2505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Previously:</a:t>
            </a:r>
          </a:p>
        </p:txBody>
      </p:sp>
      <p:graphicFrame>
        <p:nvGraphicFramePr>
          <p:cNvPr id="1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3368940"/>
              </p:ext>
            </p:extLst>
          </p:nvPr>
        </p:nvGraphicFramePr>
        <p:xfrm>
          <a:off x="7908772" y="1637630"/>
          <a:ext cx="4181317" cy="1137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454728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1235033">
                  <a:extLst>
                    <a:ext uri="{9D8B030D-6E8A-4147-A177-3AD203B41FA5}">
                      <a16:colId xmlns:a16="http://schemas.microsoft.com/office/drawing/2014/main" val="1084182719"/>
                    </a:ext>
                  </a:extLst>
                </a:gridCol>
                <a:gridCol w="773099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5457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1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(area)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2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(no. of rooms)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3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(crime rate)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</a:t>
                      </a:r>
                      <a:br>
                        <a:rPr lang="en-US" sz="1600" dirty="0"/>
                      </a:br>
                      <a:r>
                        <a:rPr lang="en-US" sz="1400" dirty="0"/>
                        <a:t>(price)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291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6181" y="2835833"/>
                <a:ext cx="1109727" cy="77239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9271713" y="3210530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>
              <a:xfrm>
                <a:off x="7630590" y="3932949"/>
                <a:ext cx="788677" cy="228530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321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255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134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255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..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3BD0C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202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0590" y="3932949"/>
                <a:ext cx="788677" cy="228530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Rounded Rectangle 23"/>
          <p:cNvSpPr/>
          <p:nvPr/>
        </p:nvSpPr>
        <p:spPr>
          <a:xfrm>
            <a:off x="9756838" y="3055837"/>
            <a:ext cx="1401289" cy="326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Hypothesis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705FA4A-70F4-401D-A0C4-5028C8392B26}"/>
              </a:ext>
            </a:extLst>
          </p:cNvPr>
          <p:cNvCxnSpPr/>
          <p:nvPr/>
        </p:nvCxnSpPr>
        <p:spPr>
          <a:xfrm flipV="1">
            <a:off x="11288557" y="3213184"/>
            <a:ext cx="407917" cy="0"/>
          </a:xfrm>
          <a:prstGeom prst="straightConnector1">
            <a:avLst/>
          </a:prstGeom>
          <a:ln w="76200" cap="flat" cmpd="sng" algn="ctr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/>
              <p:cNvSpPr/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11634" y="3025864"/>
                <a:ext cx="387478" cy="369332"/>
              </a:xfrm>
              <a:prstGeom prst="rect">
                <a:avLst/>
              </a:prstGeom>
              <a:blipFill>
                <a:blip r:embed="rId10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499989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4215</TotalTime>
  <Words>3044</Words>
  <Application>Microsoft Office PowerPoint</Application>
  <PresentationFormat>Widescreen</PresentationFormat>
  <Paragraphs>814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0" baseType="lpstr">
      <vt:lpstr>Calibri</vt:lpstr>
      <vt:lpstr>Cambria Math</vt:lpstr>
      <vt:lpstr>Rockwell</vt:lpstr>
      <vt:lpstr>Rockwell Condensed</vt:lpstr>
      <vt:lpstr>Wingdings</vt:lpstr>
      <vt:lpstr>Wood Type</vt:lpstr>
      <vt:lpstr>Logistic regression</vt:lpstr>
      <vt:lpstr>Binary classification</vt:lpstr>
      <vt:lpstr>Binary classification</vt:lpstr>
      <vt:lpstr>How to represent Images</vt:lpstr>
      <vt:lpstr>How to represent Images</vt:lpstr>
      <vt:lpstr>How to represent Images</vt:lpstr>
      <vt:lpstr>How to represent Images</vt:lpstr>
      <vt:lpstr>How to represent Images</vt:lpstr>
      <vt:lpstr>How to represent Images</vt:lpstr>
      <vt:lpstr>How to represent Images</vt:lpstr>
      <vt:lpstr>How to represent Images</vt:lpstr>
      <vt:lpstr>Logistic Regression</vt:lpstr>
      <vt:lpstr>Logistic Regression - Task</vt:lpstr>
      <vt:lpstr>Logistic Regression - Task</vt:lpstr>
      <vt:lpstr>Logistic Regression - Task</vt:lpstr>
      <vt:lpstr>Linear Hypothesis (Wrong)</vt:lpstr>
      <vt:lpstr>Linear Hypothesis (Wrong)</vt:lpstr>
      <vt:lpstr>Linear Hypothesis (Wrong)</vt:lpstr>
      <vt:lpstr>Linear Hypothesis (Wrong)</vt:lpstr>
      <vt:lpstr>Linear Hypothesis (Wrong)</vt:lpstr>
      <vt:lpstr>Linear Hypothesis (Wrong)</vt:lpstr>
      <vt:lpstr>Linear Hypothesis (Wrong)</vt:lpstr>
      <vt:lpstr>Linear Hypothesis (Wrong)</vt:lpstr>
      <vt:lpstr>Linear Hypothesis (Wrong)</vt:lpstr>
      <vt:lpstr>Linear Hypothesis (Wrong)</vt:lpstr>
      <vt:lpstr>SigmoiD Function</vt:lpstr>
      <vt:lpstr>Hypothesis</vt:lpstr>
      <vt:lpstr>Decision boundary</vt:lpstr>
      <vt:lpstr>Decision boundary</vt:lpstr>
      <vt:lpstr>Decision boundary</vt:lpstr>
      <vt:lpstr>Decision boundary</vt:lpstr>
      <vt:lpstr>Decision boundary</vt:lpstr>
      <vt:lpstr>Decision boundary</vt:lpstr>
      <vt:lpstr>Decision boundary</vt:lpstr>
      <vt:lpstr>Decision boundary</vt:lpstr>
      <vt:lpstr>Decision boundary</vt:lpstr>
      <vt:lpstr>Decision boundary</vt:lpstr>
      <vt:lpstr>Decision boundary</vt:lpstr>
      <vt:lpstr>Decision boundary - Question</vt:lpstr>
      <vt:lpstr>Cost Function</vt:lpstr>
      <vt:lpstr>Maybe the linear lregression COST function (NO!)</vt:lpstr>
      <vt:lpstr>Logistic Regression COST FUNCTIOn</vt:lpstr>
      <vt:lpstr>Cost function – different notation</vt:lpstr>
      <vt:lpstr>Cost – one more notation…</vt:lpstr>
      <vt:lpstr>Gradient Descent</vt:lpstr>
      <vt:lpstr>Gradient Descent – AlgorItHm</vt:lpstr>
      <vt:lpstr>Gradient Descent – AlgorITHm</vt:lpstr>
      <vt:lpstr>How does it work in practice?</vt:lpstr>
      <vt:lpstr>Linear REGRESSION</vt:lpstr>
      <vt:lpstr>Linear REGRESSION</vt:lpstr>
      <vt:lpstr>Linear REGRESSION</vt:lpstr>
      <vt:lpstr>Linear REGRESSION</vt:lpstr>
      <vt:lpstr>Linear REGRESSION</vt:lpstr>
      <vt:lpstr>Linear REGRESSION</vt:lpstr>
      <vt:lpstr>Logistic REGRESSION</vt:lpstr>
      <vt:lpstr>Logistic REGRESSION</vt:lpstr>
      <vt:lpstr>Logistic REGRESSION</vt:lpstr>
      <vt:lpstr>Logistic REGRESSION</vt:lpstr>
      <vt:lpstr>Logistic REGRESSION</vt:lpstr>
      <vt:lpstr>Logistic REGRESSION</vt:lpstr>
      <vt:lpstr>Logistic Regression</vt:lpstr>
      <vt:lpstr>Neural network (quick view…)</vt:lpstr>
      <vt:lpstr>The power of FRAMEWORKS</vt:lpstr>
      <vt:lpstr>Thank you 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Regresja liniowa</dc:title>
  <dc:creator>Przemek</dc:creator>
  <cp:lastModifiedBy>Przemyslaw Michal Sekula</cp:lastModifiedBy>
  <cp:revision>96</cp:revision>
  <dcterms:created xsi:type="dcterms:W3CDTF">2017-04-08T16:01:35Z</dcterms:created>
  <dcterms:modified xsi:type="dcterms:W3CDTF">2021-04-18T20:37:36Z</dcterms:modified>
</cp:coreProperties>
</file>

<file path=docProps/thumbnail.jpeg>
</file>